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 id="2147483652" r:id="rId4"/>
  </p:sldMasterIdLst>
  <p:notesMasterIdLst>
    <p:notesMasterId r:id="rId124"/>
  </p:notesMasterIdLst>
  <p:handoutMasterIdLst>
    <p:handoutMasterId r:id="rId125"/>
  </p:handoutMasterIdLst>
  <p:sldIdLst>
    <p:sldId id="285" r:id="rId5"/>
    <p:sldId id="286" r:id="rId6"/>
    <p:sldId id="287" r:id="rId7"/>
    <p:sldId id="288" r:id="rId8"/>
    <p:sldId id="289" r:id="rId9"/>
    <p:sldId id="290" r:id="rId10"/>
    <p:sldId id="291" r:id="rId11"/>
    <p:sldId id="292" r:id="rId12"/>
    <p:sldId id="293" r:id="rId13"/>
    <p:sldId id="295" r:id="rId14"/>
    <p:sldId id="297" r:id="rId15"/>
    <p:sldId id="298" r:id="rId16"/>
    <p:sldId id="299" r:id="rId17"/>
    <p:sldId id="300" r:id="rId18"/>
    <p:sldId id="453" r:id="rId19"/>
    <p:sldId id="296" r:id="rId20"/>
    <p:sldId id="454" r:id="rId21"/>
    <p:sldId id="348" r:id="rId22"/>
    <p:sldId id="456" r:id="rId23"/>
    <p:sldId id="302" r:id="rId24"/>
    <p:sldId id="371" r:id="rId25"/>
    <p:sldId id="372" r:id="rId26"/>
    <p:sldId id="373" r:id="rId27"/>
    <p:sldId id="374" r:id="rId28"/>
    <p:sldId id="303" r:id="rId29"/>
    <p:sldId id="305" r:id="rId30"/>
    <p:sldId id="457" r:id="rId31"/>
    <p:sldId id="375" r:id="rId32"/>
    <p:sldId id="304" r:id="rId33"/>
    <p:sldId id="308" r:id="rId34"/>
    <p:sldId id="309" r:id="rId35"/>
    <p:sldId id="310" r:id="rId36"/>
    <p:sldId id="382" r:id="rId37"/>
    <p:sldId id="383" r:id="rId38"/>
    <p:sldId id="311" r:id="rId39"/>
    <p:sldId id="312" r:id="rId40"/>
    <p:sldId id="381"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459" r:id="rId58"/>
    <p:sldId id="313" r:id="rId59"/>
    <p:sldId id="315" r:id="rId60"/>
    <p:sldId id="316" r:id="rId61"/>
    <p:sldId id="317" r:id="rId62"/>
    <p:sldId id="318" r:id="rId63"/>
    <p:sldId id="337" r:id="rId64"/>
    <p:sldId id="338" r:id="rId65"/>
    <p:sldId id="339" r:id="rId66"/>
    <p:sldId id="340" r:id="rId67"/>
    <p:sldId id="341" r:id="rId68"/>
    <p:sldId id="319" r:id="rId69"/>
    <p:sldId id="342" r:id="rId70"/>
    <p:sldId id="343" r:id="rId71"/>
    <p:sldId id="344" r:id="rId72"/>
    <p:sldId id="345" r:id="rId73"/>
    <p:sldId id="346" r:id="rId74"/>
    <p:sldId id="358" r:id="rId75"/>
    <p:sldId id="359" r:id="rId76"/>
    <p:sldId id="367" r:id="rId77"/>
    <p:sldId id="370" r:id="rId78"/>
    <p:sldId id="407" r:id="rId79"/>
    <p:sldId id="360" r:id="rId80"/>
    <p:sldId id="362" r:id="rId81"/>
    <p:sldId id="460" r:id="rId82"/>
    <p:sldId id="364" r:id="rId83"/>
    <p:sldId id="378" r:id="rId84"/>
    <p:sldId id="461" r:id="rId85"/>
    <p:sldId id="379" r:id="rId86"/>
    <p:sldId id="380" r:id="rId87"/>
    <p:sldId id="384" r:id="rId88"/>
    <p:sldId id="415" r:id="rId89"/>
    <p:sldId id="422" r:id="rId90"/>
    <p:sldId id="458" r:id="rId91"/>
    <p:sldId id="462" r:id="rId92"/>
    <p:sldId id="463" r:id="rId93"/>
    <p:sldId id="398" r:id="rId94"/>
    <p:sldId id="403" r:id="rId95"/>
    <p:sldId id="404" r:id="rId96"/>
    <p:sldId id="414" r:id="rId97"/>
    <p:sldId id="410" r:id="rId98"/>
    <p:sldId id="411" r:id="rId99"/>
    <p:sldId id="412" r:id="rId100"/>
    <p:sldId id="385" r:id="rId101"/>
    <p:sldId id="386" r:id="rId102"/>
    <p:sldId id="388" r:id="rId103"/>
    <p:sldId id="389" r:id="rId104"/>
    <p:sldId id="390" r:id="rId105"/>
    <p:sldId id="464" r:id="rId106"/>
    <p:sldId id="393" r:id="rId107"/>
    <p:sldId id="469" r:id="rId108"/>
    <p:sldId id="421" r:id="rId109"/>
    <p:sldId id="416" r:id="rId110"/>
    <p:sldId id="470" r:id="rId111"/>
    <p:sldId id="432" r:id="rId112"/>
    <p:sldId id="468" r:id="rId113"/>
    <p:sldId id="430" r:id="rId114"/>
    <p:sldId id="419" r:id="rId115"/>
    <p:sldId id="426" r:id="rId116"/>
    <p:sldId id="466" r:id="rId117"/>
    <p:sldId id="467" r:id="rId118"/>
    <p:sldId id="431" r:id="rId119"/>
    <p:sldId id="473" r:id="rId120"/>
    <p:sldId id="438" r:id="rId121"/>
    <p:sldId id="444" r:id="rId122"/>
    <p:sldId id="394" r:id="rId123"/>
  </p:sldIdLst>
  <p:sldSz cx="9144000" cy="6858000" type="screen4x3"/>
  <p:notesSz cx="6881813" cy="9296400"/>
  <p:defaultTex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D"/>
    <a:srgbClr val="3333CC"/>
    <a:srgbClr val="B7D9DE"/>
    <a:srgbClr val="C4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546"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2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effectLst/>
                <a:latin typeface="Arial" charset="0"/>
                <a:ea typeface="ＭＳ Ｐゴシック" charset="0"/>
                <a:cs typeface="+mn-cs"/>
              </a:defRPr>
            </a:lvl1pPr>
          </a:lstStyle>
          <a:p>
            <a:pPr>
              <a:defRPr/>
            </a:pPr>
            <a:endParaRPr lang="en-US"/>
          </a:p>
        </p:txBody>
      </p:sp>
      <p:sp>
        <p:nvSpPr>
          <p:cNvPr id="126979"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effectLst/>
                <a:latin typeface="Arial" charset="0"/>
                <a:ea typeface="ＭＳ Ｐゴシック" charset="0"/>
                <a:cs typeface="+mn-cs"/>
              </a:defRPr>
            </a:lvl1pPr>
          </a:lstStyle>
          <a:p>
            <a:pPr>
              <a:defRPr/>
            </a:pPr>
            <a:endParaRPr lang="en-US"/>
          </a:p>
        </p:txBody>
      </p:sp>
      <p:sp>
        <p:nvSpPr>
          <p:cNvPr id="126980"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effectLst/>
                <a:latin typeface="Arial" charset="0"/>
                <a:ea typeface="ＭＳ Ｐゴシック" charset="0"/>
                <a:cs typeface="+mn-cs"/>
              </a:defRPr>
            </a:lvl1pPr>
          </a:lstStyle>
          <a:p>
            <a:pPr>
              <a:defRPr/>
            </a:pPr>
            <a:endParaRPr lang="en-US"/>
          </a:p>
        </p:txBody>
      </p:sp>
      <p:sp>
        <p:nvSpPr>
          <p:cNvPr id="126981"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vl1pPr>
          </a:lstStyle>
          <a:p>
            <a:fld id="{66987D54-43B0-4381-9B7D-795096006520}" type="slidenum">
              <a:rPr lang="en-US"/>
              <a:pPr/>
              <a:t>‹#›</a:t>
            </a:fld>
            <a:endParaRPr lang="en-US"/>
          </a:p>
        </p:txBody>
      </p:sp>
    </p:spTree>
    <p:extLst>
      <p:ext uri="{BB962C8B-B14F-4D97-AF65-F5344CB8AC3E}">
        <p14:creationId xmlns:p14="http://schemas.microsoft.com/office/powerpoint/2010/main" val="2270212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effectLst/>
                <a:latin typeface="Arial" charset="0"/>
                <a:ea typeface="ＭＳ Ｐゴシック" charset="0"/>
                <a:cs typeface="+mn-cs"/>
              </a:defRPr>
            </a:lvl1pPr>
          </a:lstStyle>
          <a:p>
            <a:pPr>
              <a:defRPr/>
            </a:pPr>
            <a:endParaRPr lang="en-US"/>
          </a:p>
        </p:txBody>
      </p:sp>
      <p:sp>
        <p:nvSpPr>
          <p:cNvPr id="214019"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effectLst/>
                <a:latin typeface="Arial" charset="0"/>
                <a:ea typeface="ＭＳ Ｐゴシック" charset="0"/>
                <a:cs typeface="+mn-cs"/>
              </a:defRPr>
            </a:lvl1pPr>
          </a:lstStyle>
          <a:p>
            <a:pPr>
              <a:defRPr/>
            </a:pPr>
            <a:endParaRPr lang="en-US"/>
          </a:p>
        </p:txBody>
      </p:sp>
      <p:sp>
        <p:nvSpPr>
          <p:cNvPr id="2140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4021"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effectLst/>
                <a:latin typeface="Arial" charset="0"/>
                <a:ea typeface="ＭＳ Ｐゴシック" charset="0"/>
                <a:cs typeface="+mn-cs"/>
              </a:defRPr>
            </a:lvl1pPr>
          </a:lstStyle>
          <a:p>
            <a:pPr>
              <a:defRPr/>
            </a:pPr>
            <a:endParaRPr lang="en-US"/>
          </a:p>
        </p:txBody>
      </p:sp>
      <p:sp>
        <p:nvSpPr>
          <p:cNvPr id="214023"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vl1pPr>
          </a:lstStyle>
          <a:p>
            <a:fld id="{EABE30A9-1C4D-42C2-9880-F88FA661566F}" type="slidenum">
              <a:rPr lang="en-US"/>
              <a:pPr/>
              <a:t>‹#›</a:t>
            </a:fld>
            <a:endParaRPr lang="en-US"/>
          </a:p>
        </p:txBody>
      </p:sp>
    </p:spTree>
    <p:extLst>
      <p:ext uri="{BB962C8B-B14F-4D97-AF65-F5344CB8AC3E}">
        <p14:creationId xmlns:p14="http://schemas.microsoft.com/office/powerpoint/2010/main" val="2239023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30C9F3-138E-41A8-A840-904AC6B8CB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D0090A-3C5C-41E5-9DF1-0F478E7CBBC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BF1ABD-1C9B-4012-879A-EAA988D3FF3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75E67B-F381-4DF9-B7B5-7A7DAE432EE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458A3D-1615-446B-B69F-DE35128D047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857FA2-4D46-423D-8A7B-032A74A2842B}"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ADDA9D-D148-47FD-91AA-59E1C1F5DB1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5803B7-D1EC-451E-AA6E-778C8E9C702B}"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4E692C-1866-450B-B6B4-E3F270ACAFC7}"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AC8AEC1-8980-460B-8714-A871C299AA4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41E48C1-C240-4907-BBBB-53A3669B90A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DD75C7-6464-4D46-A18F-7A62B9C50AD3}"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7367D08-515A-47D1-BC8D-BD696D9FF21F}"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3F2B56-3E16-4E84-BCD8-C4C1649BE3FF}"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4F435F-B7EA-4565-8E5A-57DF3B353EE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C463E7-523B-4E63-8BD0-3704623A5EEA}"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83495E-7547-4A77-BDEE-1373E1523CC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ED6159-1DBB-446C-929C-D0226830D8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88B92C2-CFFC-4AFF-AE3E-95C4E6052C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DC2AB7C-3FD4-470F-9F50-2FA227F891F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AF36CE-76CA-49B4-9F1B-806CCEF7E9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E75DB6-FEB6-4AE5-8CDD-BB745ED2D4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07C2-C1F1-40AA-9FF8-7C88A70C26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effectLst/>
                <a:latin typeface="Arial" charset="0"/>
                <a:ea typeface="ＭＳ Ｐゴシック" charset="0"/>
                <a:cs typeface="+mn-cs"/>
              </a:defRPr>
            </a:lvl1pPr>
          </a:lstStyle>
          <a:p>
            <a:pPr>
              <a:defRPr/>
            </a:pPr>
            <a:endParaRPr lang="en-US"/>
          </a:p>
        </p:txBody>
      </p:sp>
      <p:sp>
        <p:nvSpPr>
          <p:cNvPr id="3994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effectLst/>
                <a:latin typeface="Arial" charset="0"/>
                <a:ea typeface="ＭＳ Ｐゴシック" charset="0"/>
                <a:cs typeface="+mn-cs"/>
              </a:defRPr>
            </a:lvl1pPr>
          </a:lstStyle>
          <a:p>
            <a:pPr>
              <a:defRPr/>
            </a:pPr>
            <a:endParaRPr lang="en-US"/>
          </a:p>
        </p:txBody>
      </p:sp>
      <p:sp>
        <p:nvSpPr>
          <p:cNvPr id="3994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lvl1pPr>
          </a:lstStyle>
          <a:p>
            <a:fld id="{0A28109B-4FE6-4476-B645-9C6FA1BDD8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mj-lt"/>
          <a:ea typeface="+mj-ea"/>
          <a:cs typeface="ＭＳ Ｐゴシック" charset="0"/>
        </a:defRPr>
      </a:lvl1pPr>
      <a:lvl2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2pPr>
      <a:lvl3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3pPr>
      <a:lvl4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4pPr>
      <a:lvl5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6pPr>
      <a:lvl7pPr marL="914400"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7pPr>
      <a:lvl8pPr marL="1371600"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8pPr>
      <a:lvl9pPr marL="1828800"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mj-lt"/>
          <a:ea typeface="+mj-ea"/>
          <a:cs typeface="ＭＳ Ｐゴシック" charset="0"/>
        </a:defRPr>
      </a:lvl1pPr>
      <a:lvl2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2pPr>
      <a:lvl3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3pPr>
      <a:lvl4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4pPr>
      <a:lvl5pPr algn="ctr" rtl="0" eaLnBrk="0" fontAlgn="base" hangingPunct="0">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cs typeface="ＭＳ Ｐゴシック" charset="0"/>
        </a:defRPr>
      </a:lvl5pPr>
      <a:lvl6pPr marL="457200" algn="ctr" rtl="0" fontAlgn="base">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6pPr>
      <a:lvl7pPr marL="914400" algn="ctr" rtl="0" fontAlgn="base">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7pPr>
      <a:lvl8pPr marL="1371600" algn="ctr" rtl="0" fontAlgn="base">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8pPr>
      <a:lvl9pPr marL="1828800" algn="ctr" rtl="0" fontAlgn="base">
        <a:spcBef>
          <a:spcPct val="0"/>
        </a:spcBef>
        <a:spcAft>
          <a:spcPct val="0"/>
        </a:spcAft>
        <a:defRPr sz="4400" b="1">
          <a:solidFill>
            <a:srgbClr val="00FFFF"/>
          </a:solidFill>
          <a:effectLst>
            <a:outerShdw blurRad="38100" dist="38100" dir="2700000" algn="tl">
              <a:srgbClr val="FFFFFF"/>
            </a:outerShdw>
          </a:effectLst>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514600" indent="-228600" algn="l" rtl="0" fontAlgn="base">
        <a:spcBef>
          <a:spcPct val="20000"/>
        </a:spcBef>
        <a:spcAft>
          <a:spcPct val="0"/>
        </a:spcAft>
        <a:buClr>
          <a:schemeClr val="tx2"/>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effectLst/>
                <a:latin typeface="Arial" charset="0"/>
                <a:ea typeface="ＭＳ Ｐゴシック" charset="0"/>
                <a:cs typeface="+mn-cs"/>
              </a:defRPr>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effectLst/>
                <a:latin typeface="Arial" charset="0"/>
                <a:ea typeface="ＭＳ Ｐゴシック" charset="0"/>
                <a:cs typeface="+mn-cs"/>
              </a:defRPr>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lvl1pPr>
          </a:lstStyle>
          <a:p>
            <a:fld id="{BF6C35B4-7570-4A0D-A1DB-93B634FC95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8.jpeg"/><Relationship Id="rId1" Type="http://schemas.openxmlformats.org/officeDocument/2006/relationships/slideLayout" Target="../slideLayouts/slideLayout35.xml"/><Relationship Id="rId4" Type="http://schemas.openxmlformats.org/officeDocument/2006/relationships/slide" Target="slide103.xml"/></Relationships>
</file>

<file path=ppt/slides/_rels/slide102.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slide" Target="slide103.xml"/></Relationships>
</file>

<file path=ppt/slides/_rels/slide10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107.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111.xml"/><Relationship Id="rId7" Type="http://schemas.openxmlformats.org/officeDocument/2006/relationships/slide" Target="slide115.xml"/><Relationship Id="rId2" Type="http://schemas.openxmlformats.org/officeDocument/2006/relationships/slide" Target="slide118.xml"/><Relationship Id="rId1" Type="http://schemas.openxmlformats.org/officeDocument/2006/relationships/slideLayout" Target="../slideLayouts/slideLayout38.xml"/><Relationship Id="rId6" Type="http://schemas.openxmlformats.org/officeDocument/2006/relationships/slide" Target="slide114.xml"/><Relationship Id="rId11" Type="http://schemas.openxmlformats.org/officeDocument/2006/relationships/image" Target="../media/image4.png"/><Relationship Id="rId5" Type="http://schemas.openxmlformats.org/officeDocument/2006/relationships/slide" Target="slide112.xml"/><Relationship Id="rId10" Type="http://schemas.openxmlformats.org/officeDocument/2006/relationships/slide" Target="slide106.xml"/><Relationship Id="rId4" Type="http://schemas.openxmlformats.org/officeDocument/2006/relationships/slide" Target="slide116.xml"/><Relationship Id="rId9" Type="http://schemas.openxmlformats.org/officeDocument/2006/relationships/slide" Target="slide109.xml"/></Relationships>
</file>

<file path=ppt/slides/_rels/slide10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slide" Target="slide107.xml"/></Relationships>
</file>

<file path=ppt/slides/_rels/slide112.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 Id="rId4" Type="http://schemas.openxmlformats.org/officeDocument/2006/relationships/image" Target="../media/image46.jpeg"/></Relationships>
</file>

<file path=ppt/slides/_rels/slide1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14.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114.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 Id="rId4" Type="http://schemas.openxmlformats.org/officeDocument/2006/relationships/image" Target="../media/image47.jpeg"/></Relationships>
</file>

<file path=ppt/slides/_rels/slide116.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45.jpeg"/><Relationship Id="rId1" Type="http://schemas.openxmlformats.org/officeDocument/2006/relationships/slideLayout" Target="../slideLayouts/slideLayout35.xml"/><Relationship Id="rId4" Type="http://schemas.openxmlformats.org/officeDocument/2006/relationships/slide" Target="slide107.xml"/></Relationships>
</file>

<file path=ppt/slides/_rels/slide117.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9.xml"/><Relationship Id="rId4" Type="http://schemas.openxmlformats.org/officeDocument/2006/relationships/image" Target="../media/image41.jpeg"/></Relationships>
</file>

<file path=ppt/slides/_rels/slide118.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35.xml"/><Relationship Id="rId4" Type="http://schemas.openxmlformats.org/officeDocument/2006/relationships/image" Target="../media/image37.jpe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ombaby.org/NPCTest/public/code/index.php"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hyperlink" Target="http://www.mombaby.org/PDF/Where%20is%20the%20W%20in%20MCH.pdf" TargetMode="External"/><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jog.org/issues?issue_key=S0002-9378(08)X0011-0"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32.xml"/><Relationship Id="rId7" Type="http://schemas.openxmlformats.org/officeDocument/2006/relationships/image" Target="../media/image4.png"/><Relationship Id="rId2" Type="http://schemas.openxmlformats.org/officeDocument/2006/relationships/slide" Target="slide31.xml"/><Relationship Id="rId1" Type="http://schemas.openxmlformats.org/officeDocument/2006/relationships/slideLayout" Target="../slideLayouts/slideLayout35.xml"/><Relationship Id="rId6" Type="http://schemas.openxmlformats.org/officeDocument/2006/relationships/slide" Target="slide54.xml"/><Relationship Id="rId5" Type="http://schemas.openxmlformats.org/officeDocument/2006/relationships/slide" Target="slide36.xml"/><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4.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8.xml"/><Relationship Id="rId18" Type="http://schemas.openxmlformats.org/officeDocument/2006/relationships/slide" Target="slide53.xml"/><Relationship Id="rId3" Type="http://schemas.openxmlformats.org/officeDocument/2006/relationships/slide" Target="slide38.xml"/><Relationship Id="rId7" Type="http://schemas.openxmlformats.org/officeDocument/2006/relationships/slide" Target="slide42.xml"/><Relationship Id="rId12" Type="http://schemas.openxmlformats.org/officeDocument/2006/relationships/slide" Target="slide36.xml"/><Relationship Id="rId17" Type="http://schemas.openxmlformats.org/officeDocument/2006/relationships/slide" Target="slide52.xml"/><Relationship Id="rId2" Type="http://schemas.openxmlformats.org/officeDocument/2006/relationships/slide" Target="slide37.xml"/><Relationship Id="rId16" Type="http://schemas.openxmlformats.org/officeDocument/2006/relationships/slide" Target="slide51.xml"/><Relationship Id="rId20" Type="http://schemas.openxmlformats.org/officeDocument/2006/relationships/image" Target="../media/image24.jpeg"/><Relationship Id="rId1" Type="http://schemas.openxmlformats.org/officeDocument/2006/relationships/slideLayout" Target="../slideLayouts/slideLayout37.xml"/><Relationship Id="rId6" Type="http://schemas.openxmlformats.org/officeDocument/2006/relationships/slide" Target="slide41.xml"/><Relationship Id="rId11" Type="http://schemas.openxmlformats.org/officeDocument/2006/relationships/slide" Target="slide35.xml"/><Relationship Id="rId5" Type="http://schemas.openxmlformats.org/officeDocument/2006/relationships/slide" Target="slide40.xml"/><Relationship Id="rId15" Type="http://schemas.openxmlformats.org/officeDocument/2006/relationships/slide" Target="slide50.xml"/><Relationship Id="rId10" Type="http://schemas.openxmlformats.org/officeDocument/2006/relationships/slide" Target="slide45.xml"/><Relationship Id="rId19" Type="http://schemas.openxmlformats.org/officeDocument/2006/relationships/slide" Target="slide30.xml"/><Relationship Id="rId4" Type="http://schemas.openxmlformats.org/officeDocument/2006/relationships/slide" Target="slide39.xml"/><Relationship Id="rId9" Type="http://schemas.openxmlformats.org/officeDocument/2006/relationships/slide" Target="slide44.xml"/><Relationship Id="rId14" Type="http://schemas.openxmlformats.org/officeDocument/2006/relationships/slide" Target="slide49.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7.xml"/><Relationship Id="rId7" Type="http://schemas.openxmlformats.org/officeDocument/2006/relationships/slide" Target="slide71.xml"/><Relationship Id="rId2" Type="http://schemas.openxmlformats.org/officeDocument/2006/relationships/slide" Target="slide56.xml"/><Relationship Id="rId1" Type="http://schemas.openxmlformats.org/officeDocument/2006/relationships/slideLayout" Target="../slideLayouts/slideLayout35.xml"/><Relationship Id="rId6" Type="http://schemas.openxmlformats.org/officeDocument/2006/relationships/slide" Target="slide65.xml"/><Relationship Id="rId5" Type="http://schemas.openxmlformats.org/officeDocument/2006/relationships/slide" Target="slide59.xml"/><Relationship Id="rId4" Type="http://schemas.openxmlformats.org/officeDocument/2006/relationships/slide" Target="slide58.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5.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5.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1.xml"/><Relationship Id="rId7" Type="http://schemas.openxmlformats.org/officeDocument/2006/relationships/slide" Target="slide55.xml"/><Relationship Id="rId2" Type="http://schemas.openxmlformats.org/officeDocument/2006/relationships/slide" Target="slide60.xml"/><Relationship Id="rId1" Type="http://schemas.openxmlformats.org/officeDocument/2006/relationships/slideLayout" Target="../slideLayouts/slideLayout35.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66.xml"/><Relationship Id="rId7" Type="http://schemas.openxmlformats.org/officeDocument/2006/relationships/slide" Target="slide70.xml"/><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slide" Target="slide69.xml"/><Relationship Id="rId5" Type="http://schemas.openxmlformats.org/officeDocument/2006/relationships/slide" Target="slide68.xml"/><Relationship Id="rId4" Type="http://schemas.openxmlformats.org/officeDocument/2006/relationships/slide" Target="slide67.xml"/><Relationship Id="rId9" Type="http://schemas.openxmlformats.org/officeDocument/2006/relationships/image" Target="../media/image27.jpeg"/></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65.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hyperlink" Target="http://beforeandbeyond.co.nf/www.womenshealth.gov/pregnancy/before-you-get-pregnant/preconception%20-health.cfm" TargetMode="Externa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dc.gov/mmwr/preview/mmwrhtml/rr5506a1.htm" TargetMode="Externa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slide" Target="slide76.xml"/><Relationship Id="rId5" Type="http://schemas.openxmlformats.org/officeDocument/2006/relationships/slide" Target="slide74.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35.xml"/><Relationship Id="rId5" Type="http://schemas.openxmlformats.org/officeDocument/2006/relationships/image" Target="../media/image30.jpeg"/><Relationship Id="rId4" Type="http://schemas.openxmlformats.org/officeDocument/2006/relationships/hyperlink" Target="http://www.cdc.gov/preconception/reproductiveplan.html" TargetMode="External"/></Relationships>
</file>

<file path=ppt/slides/_rels/slide7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2.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18.jpeg"/><Relationship Id="rId1" Type="http://schemas.openxmlformats.org/officeDocument/2006/relationships/slideLayout" Target="../slideLayouts/slideLayout35.xml"/><Relationship Id="rId5" Type="http://schemas.openxmlformats.org/officeDocument/2006/relationships/image" Target="../media/image34.jpeg"/><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slide" Target="slide79.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18.jpeg"/><Relationship Id="rId1" Type="http://schemas.openxmlformats.org/officeDocument/2006/relationships/slideLayout" Target="../slideLayouts/slideLayout35.xml"/><Relationship Id="rId4" Type="http://schemas.openxmlformats.org/officeDocument/2006/relationships/image" Target="../media/image36.jpeg"/></Relationships>
</file>

<file path=ppt/slides/_rels/slide82.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3.xml"/><Relationship Id="rId1" Type="http://schemas.openxmlformats.org/officeDocument/2006/relationships/slideLayout" Target="../slideLayouts/slideLayout35.xml"/><Relationship Id="rId4" Type="http://schemas.openxmlformats.org/officeDocument/2006/relationships/slide" Target="slide85.xml"/></Relationships>
</file>

<file path=ppt/slides/_rels/slide83.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86.xml"/><Relationship Id="rId7" Type="http://schemas.openxmlformats.org/officeDocument/2006/relationships/slide" Target="slide92.xml"/><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slide" Target="slide90.xml"/><Relationship Id="rId5" Type="http://schemas.openxmlformats.org/officeDocument/2006/relationships/slide" Target="slide88.xml"/><Relationship Id="rId4" Type="http://schemas.openxmlformats.org/officeDocument/2006/relationships/slide" Target="slide91.xml"/><Relationship Id="rId9" Type="http://schemas.openxmlformats.org/officeDocument/2006/relationships/slide" Target="slide82.xml"/></Relationships>
</file>

<file path=ppt/slides/_rels/slide84.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87.xml"/><Relationship Id="rId7" Type="http://schemas.openxmlformats.org/officeDocument/2006/relationships/slide" Target="slide92.xml"/><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slide" Target="slide93.xml"/><Relationship Id="rId5" Type="http://schemas.openxmlformats.org/officeDocument/2006/relationships/slide" Target="slide96.xml"/><Relationship Id="rId4" Type="http://schemas.openxmlformats.org/officeDocument/2006/relationships/slide" Target="slide94.xml"/><Relationship Id="rId9" Type="http://schemas.openxmlformats.org/officeDocument/2006/relationships/slide" Target="slide82.xml"/></Relationships>
</file>

<file path=ppt/slides/_rels/slide8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83.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89.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89.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82.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82.xml"/><Relationship Id="rId1" Type="http://schemas.openxmlformats.org/officeDocument/2006/relationships/slideLayout" Target="../slideLayouts/slideLayout35.xml"/><Relationship Id="rId4" Type="http://schemas.openxmlformats.org/officeDocument/2006/relationships/image" Target="../media/image40.jpeg"/></Relationships>
</file>

<file path=ppt/slides/_rels/slide92.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82.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95.xml"/><Relationship Id="rId1" Type="http://schemas.openxmlformats.org/officeDocument/2006/relationships/slideLayout" Target="../slideLayouts/slideLayout35.xml"/><Relationship Id="rId5" Type="http://schemas.openxmlformats.org/officeDocument/2006/relationships/image" Target="../media/image42.jpeg"/><Relationship Id="rId4" Type="http://schemas.openxmlformats.org/officeDocument/2006/relationships/slide" Target="slide82.xml"/></Relationships>
</file>

<file path=ppt/slides/_rels/slide95.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410200" y="304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2400" b="0">
              <a:latin typeface="Arial" charset="0"/>
              <a:ea typeface="ＭＳ Ｐゴシック" charset="0"/>
            </a:endParaRPr>
          </a:p>
        </p:txBody>
      </p:sp>
      <p:sp>
        <p:nvSpPr>
          <p:cNvPr id="40963" name="Rectangle 3"/>
          <p:cNvSpPr>
            <a:spLocks noChangeArrowheads="1"/>
          </p:cNvSpPr>
          <p:nvPr/>
        </p:nvSpPr>
        <p:spPr bwMode="auto">
          <a:xfrm>
            <a:off x="838200" y="1371600"/>
            <a:ext cx="7772400" cy="2209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a:defRPr/>
            </a:pPr>
            <a:r>
              <a:rPr lang="en-US" sz="4000" dirty="0">
                <a:solidFill>
                  <a:srgbClr val="3333CC"/>
                </a:solidFill>
                <a:latin typeface="Arial" charset="0"/>
                <a:ea typeface="ＭＳ Ｐゴシック" charset="0"/>
              </a:rPr>
              <a:t>Every Woman, Every Time:  Integrating </a:t>
            </a:r>
            <a:r>
              <a:rPr lang="en-US" sz="4000" dirty="0" smtClean="0">
                <a:solidFill>
                  <a:srgbClr val="3333CC"/>
                </a:solidFill>
                <a:latin typeface="Arial" charset="0"/>
                <a:ea typeface="ＭＳ Ｐゴシック" charset="0"/>
              </a:rPr>
              <a:t>Preconception </a:t>
            </a:r>
            <a:r>
              <a:rPr lang="en-US" sz="4000" dirty="0">
                <a:solidFill>
                  <a:srgbClr val="3333CC"/>
                </a:solidFill>
                <a:latin typeface="Arial" charset="0"/>
                <a:ea typeface="ＭＳ Ｐゴシック" charset="0"/>
              </a:rPr>
              <a:t>Health into Routine Care</a:t>
            </a:r>
          </a:p>
        </p:txBody>
      </p:sp>
      <p:sp>
        <p:nvSpPr>
          <p:cNvPr id="40964" name="Rectangle 4"/>
          <p:cNvSpPr>
            <a:spLocks noChangeArrowheads="1"/>
          </p:cNvSpPr>
          <p:nvPr/>
        </p:nvSpPr>
        <p:spPr bwMode="auto">
          <a:xfrm>
            <a:off x="685800" y="3429000"/>
            <a:ext cx="7315200" cy="2514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lgn="ctr">
              <a:lnSpc>
                <a:spcPct val="90000"/>
              </a:lnSpc>
              <a:spcBef>
                <a:spcPct val="20000"/>
              </a:spcBef>
              <a:defRPr/>
            </a:pPr>
            <a:r>
              <a:rPr lang="en-US" sz="2500" b="0" dirty="0">
                <a:solidFill>
                  <a:srgbClr val="3333CC"/>
                </a:solidFill>
                <a:latin typeface="Arial" charset="0"/>
                <a:ea typeface="ＭＳ Ｐゴシック" charset="0"/>
              </a:rPr>
              <a:t>The National Preconception Curriculum &amp; Resources Guide for Clinicians</a:t>
            </a:r>
          </a:p>
          <a:p>
            <a:pPr algn="ctr">
              <a:lnSpc>
                <a:spcPct val="90000"/>
              </a:lnSpc>
              <a:spcBef>
                <a:spcPct val="20000"/>
              </a:spcBef>
              <a:defRPr/>
            </a:pPr>
            <a:r>
              <a:rPr lang="en-US" sz="2500" b="0" dirty="0">
                <a:solidFill>
                  <a:srgbClr val="3333CC"/>
                </a:solidFill>
                <a:latin typeface="Arial" charset="0"/>
                <a:ea typeface="ＭＳ Ｐゴシック" charset="0"/>
              </a:rPr>
              <a:t>MODULE 2</a:t>
            </a:r>
          </a:p>
          <a:p>
            <a:pPr algn="ctr">
              <a:lnSpc>
                <a:spcPct val="90000"/>
              </a:lnSpc>
              <a:spcBef>
                <a:spcPct val="20000"/>
              </a:spcBef>
              <a:defRPr/>
            </a:pPr>
            <a:r>
              <a:rPr lang="en-US" b="0" dirty="0" smtClean="0">
                <a:solidFill>
                  <a:srgbClr val="3333CC"/>
                </a:solidFill>
                <a:latin typeface="Arial" charset="0"/>
                <a:ea typeface="ＭＳ Ｐゴシック" charset="0"/>
              </a:rPr>
              <a:t>Reviewed and revised, August 1, 2013</a:t>
            </a:r>
            <a:endParaRPr lang="en-US" b="0" dirty="0">
              <a:solidFill>
                <a:srgbClr val="3333CC"/>
              </a:solidFill>
              <a:latin typeface="Arial" charset="0"/>
              <a:ea typeface="ＭＳ Ｐゴシック" charset="0"/>
            </a:endParaRPr>
          </a:p>
          <a:p>
            <a:pPr algn="ctr">
              <a:lnSpc>
                <a:spcPct val="90000"/>
              </a:lnSpc>
              <a:spcBef>
                <a:spcPct val="20000"/>
              </a:spcBef>
              <a:defRPr/>
            </a:pPr>
            <a:r>
              <a:rPr lang="en-US" b="0" dirty="0">
                <a:solidFill>
                  <a:srgbClr val="3333CC"/>
                </a:solidFill>
                <a:latin typeface="Arial" charset="0"/>
                <a:ea typeface="ＭＳ Ｐゴシック" charset="0"/>
              </a:rPr>
              <a:t>Release Date:  </a:t>
            </a:r>
            <a:r>
              <a:rPr lang="en-US" b="0" dirty="0" smtClean="0">
                <a:solidFill>
                  <a:srgbClr val="3333CC"/>
                </a:solidFill>
                <a:latin typeface="Arial" charset="0"/>
                <a:ea typeface="ＭＳ Ｐゴシック" charset="0"/>
              </a:rPr>
              <a:t>September 1, 2013</a:t>
            </a:r>
            <a:endParaRPr lang="en-US" b="0" dirty="0">
              <a:solidFill>
                <a:srgbClr val="3333CC"/>
              </a:solidFill>
              <a:latin typeface="Arial" charset="0"/>
              <a:ea typeface="ＭＳ Ｐゴシック" charset="0"/>
            </a:endParaRPr>
          </a:p>
          <a:p>
            <a:pPr algn="ctr">
              <a:lnSpc>
                <a:spcPct val="90000"/>
              </a:lnSpc>
              <a:spcBef>
                <a:spcPct val="20000"/>
              </a:spcBef>
              <a:defRPr/>
            </a:pPr>
            <a:r>
              <a:rPr lang="en-US" b="0" dirty="0">
                <a:solidFill>
                  <a:srgbClr val="3333CC"/>
                </a:solidFill>
                <a:latin typeface="Arial" charset="0"/>
                <a:ea typeface="ＭＳ Ｐゴシック" charset="0"/>
              </a:rPr>
              <a:t>Termination Date:  </a:t>
            </a:r>
            <a:r>
              <a:rPr lang="en-US" b="0" dirty="0" smtClean="0">
                <a:solidFill>
                  <a:srgbClr val="3333CC"/>
                </a:solidFill>
                <a:latin typeface="Arial" charset="0"/>
                <a:ea typeface="ＭＳ Ｐゴシック" charset="0"/>
              </a:rPr>
              <a:t>September 30, 2014</a:t>
            </a:r>
            <a:endParaRPr lang="en-US" b="0" dirty="0">
              <a:solidFill>
                <a:srgbClr val="3333CC"/>
              </a:solidFill>
              <a:latin typeface="Arial" charset="0"/>
              <a:ea typeface="ＭＳ Ｐゴシック" charset="0"/>
            </a:endParaRPr>
          </a:p>
          <a:p>
            <a:pPr>
              <a:lnSpc>
                <a:spcPct val="90000"/>
              </a:lnSpc>
              <a:spcBef>
                <a:spcPct val="20000"/>
              </a:spcBef>
              <a:defRPr/>
            </a:pPr>
            <a:endParaRPr lang="en-US" sz="1400" b="0" dirty="0">
              <a:solidFill>
                <a:srgbClr val="0000CC"/>
              </a:solidFill>
              <a:latin typeface="Times New Roman" charset="0"/>
              <a:ea typeface="ＭＳ Ｐゴシック" charset="0"/>
            </a:endParaRPr>
          </a:p>
          <a:p>
            <a:pPr>
              <a:lnSpc>
                <a:spcPct val="90000"/>
              </a:lnSpc>
              <a:spcBef>
                <a:spcPct val="20000"/>
              </a:spcBef>
              <a:defRPr/>
            </a:pPr>
            <a:endParaRPr lang="en-US" sz="1400" b="0" dirty="0">
              <a:solidFill>
                <a:srgbClr val="0000CC"/>
              </a:solidFill>
              <a:latin typeface="Times New Roman" charset="0"/>
              <a:ea typeface="ＭＳ Ｐゴシック" charset="0"/>
            </a:endParaRPr>
          </a:p>
          <a:p>
            <a:pPr>
              <a:lnSpc>
                <a:spcPct val="90000"/>
              </a:lnSpc>
              <a:spcBef>
                <a:spcPct val="20000"/>
              </a:spcBef>
              <a:defRPr/>
            </a:pPr>
            <a:r>
              <a:rPr lang="en-US" sz="1400" b="0" dirty="0">
                <a:solidFill>
                  <a:srgbClr val="0000CC"/>
                </a:solidFill>
                <a:latin typeface="Arial" charset="0"/>
                <a:ea typeface="ＭＳ Ｐゴシック" charset="0"/>
              </a:rPr>
              <a:t>Sponsored by Albert Einstein College of Medicine and Montefiore Medical Center in joint sponsorship with the University of North Carolina Center for Maternal &amp; Infant Health. </a:t>
            </a:r>
            <a:endParaRPr lang="en-US" b="0" dirty="0">
              <a:solidFill>
                <a:srgbClr val="3333CC"/>
              </a:solidFill>
              <a:latin typeface="Arial" charset="0"/>
              <a:ea typeface="ＭＳ Ｐゴシック" charset="0"/>
            </a:endParaRPr>
          </a:p>
        </p:txBody>
      </p:sp>
      <p:sp>
        <p:nvSpPr>
          <p:cNvPr id="40965" name="AutoShape 5">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The focus of this module will be  Recommendation 3:</a:t>
            </a:r>
          </a:p>
        </p:txBody>
      </p:sp>
      <p:sp>
        <p:nvSpPr>
          <p:cNvPr id="39938" name="Rectangle 3"/>
          <p:cNvSpPr>
            <a:spLocks noGrp="1" noChangeArrowheads="1"/>
          </p:cNvSpPr>
          <p:nvPr>
            <p:ph type="body" idx="1"/>
          </p:nvPr>
        </p:nvSpPr>
        <p:spPr>
          <a:xfrm>
            <a:off x="228600" y="1828800"/>
            <a:ext cx="8686800" cy="2438400"/>
          </a:xfrm>
        </p:spPr>
        <p:txBody>
          <a:bodyPr/>
          <a:lstStyle/>
          <a:p>
            <a:pPr eaLnBrk="1" hangingPunct="1">
              <a:buFontTx/>
              <a:buNone/>
            </a:pPr>
            <a:r>
              <a:rPr lang="ja-JP" altLang="en-US" sz="2600" dirty="0" smtClean="0">
                <a:solidFill>
                  <a:srgbClr val="3333CC"/>
                </a:solidFill>
              </a:rPr>
              <a:t>“</a:t>
            </a:r>
            <a:r>
              <a:rPr lang="en-US" altLang="ja-JP" sz="2600" dirty="0" smtClean="0">
                <a:solidFill>
                  <a:srgbClr val="3333CC"/>
                </a:solidFill>
              </a:rPr>
              <a:t>As a part of primary care visits, provide risk assessment and educational and health promotion counseling to all women of childbearing age to reduce reproductive risks and improve pregnancy outcomes.</a:t>
            </a:r>
            <a:r>
              <a:rPr lang="ja-JP" altLang="en-US" sz="2600" dirty="0" smtClean="0">
                <a:solidFill>
                  <a:srgbClr val="3333CC"/>
                </a:solidFill>
              </a:rPr>
              <a:t>”</a:t>
            </a:r>
            <a:endParaRPr lang="en-US" sz="2600" dirty="0" smtClean="0"/>
          </a:p>
        </p:txBody>
      </p:sp>
      <p:sp>
        <p:nvSpPr>
          <p:cNvPr id="60420" name="AutoShape 4">
            <a:hlinkClick r:id="" action="ppaction://hlinkshowjump?jump=nextslide"/>
          </p:cNvPr>
          <p:cNvSpPr>
            <a:spLocks noChangeArrowheads="1"/>
          </p:cNvSpPr>
          <p:nvPr/>
        </p:nvSpPr>
        <p:spPr bwMode="auto">
          <a:xfrm>
            <a:off x="8001000" y="57912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family with baby.jpg"/>
          <p:cNvPicPr>
            <a:picLocks noChangeAspect="1"/>
          </p:cNvPicPr>
          <p:nvPr/>
        </p:nvPicPr>
        <p:blipFill>
          <a:blip r:embed="rId2"/>
          <a:stretch>
            <a:fillRect/>
          </a:stretch>
        </p:blipFill>
        <p:spPr>
          <a:xfrm>
            <a:off x="2667000" y="3962400"/>
            <a:ext cx="3886200" cy="219456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Medical History and </a:t>
            </a:r>
            <a:br>
              <a:rPr lang="en-US" sz="3600" b="1" dirty="0" smtClean="0">
                <a:solidFill>
                  <a:srgbClr val="3333CC"/>
                </a:solidFill>
              </a:rPr>
            </a:br>
            <a:r>
              <a:rPr lang="en-US" sz="3600" b="1" dirty="0" smtClean="0">
                <a:solidFill>
                  <a:srgbClr val="3333CC"/>
                </a:solidFill>
              </a:rPr>
              <a:t>Medication Use</a:t>
            </a:r>
          </a:p>
        </p:txBody>
      </p:sp>
      <p:sp>
        <p:nvSpPr>
          <p:cNvPr id="136194" name="Rectangle 3"/>
          <p:cNvSpPr>
            <a:spLocks noGrp="1" noChangeArrowheads="1"/>
          </p:cNvSpPr>
          <p:nvPr>
            <p:ph type="body" idx="1"/>
          </p:nvPr>
        </p:nvSpPr>
        <p:spPr>
          <a:xfrm>
            <a:off x="609600" y="1752600"/>
            <a:ext cx="7772400" cy="4114800"/>
          </a:xfrm>
        </p:spPr>
        <p:txBody>
          <a:bodyPr/>
          <a:lstStyle/>
          <a:p>
            <a:pPr marL="0" indent="350838" eaLnBrk="1" hangingPunct="1">
              <a:spcBef>
                <a:spcPts val="600"/>
              </a:spcBef>
              <a:buBlip>
                <a:blip r:embed="rId2"/>
              </a:buBlip>
            </a:pPr>
            <a:r>
              <a:rPr lang="en-US" sz="2800" dirty="0" smtClean="0">
                <a:solidFill>
                  <a:srgbClr val="3333CC"/>
                </a:solidFill>
              </a:rPr>
              <a:t>GDM</a:t>
            </a:r>
          </a:p>
          <a:p>
            <a:pPr marL="0" lvl="1" indent="350838" eaLnBrk="1" hangingPunct="1">
              <a:spcBef>
                <a:spcPts val="600"/>
              </a:spcBef>
              <a:buBlip>
                <a:blip r:embed="rId2"/>
              </a:buBlip>
            </a:pPr>
            <a:r>
              <a:rPr lang="en-US" dirty="0" smtClean="0">
                <a:solidFill>
                  <a:srgbClr val="3333CC"/>
                </a:solidFill>
              </a:rPr>
              <a:t>No prescription medicines</a:t>
            </a:r>
          </a:p>
          <a:p>
            <a:pPr marL="0" lvl="1" indent="350838" eaLnBrk="1" hangingPunct="1">
              <a:spcBef>
                <a:spcPts val="600"/>
              </a:spcBef>
              <a:buBlip>
                <a:blip r:embed="rId2"/>
              </a:buBlip>
            </a:pPr>
            <a:r>
              <a:rPr lang="en-US" dirty="0" smtClean="0">
                <a:solidFill>
                  <a:srgbClr val="3333CC"/>
                </a:solidFill>
              </a:rPr>
              <a:t>No over-the-counter medicines</a:t>
            </a:r>
          </a:p>
          <a:p>
            <a:pPr marL="0" lvl="1" indent="350838" eaLnBrk="1" hangingPunct="1">
              <a:spcBef>
                <a:spcPts val="600"/>
              </a:spcBef>
              <a:buBlip>
                <a:blip r:embed="rId2"/>
              </a:buBlip>
            </a:pPr>
            <a:r>
              <a:rPr lang="en-US" dirty="0" smtClean="0">
                <a:solidFill>
                  <a:srgbClr val="3333CC"/>
                </a:solidFill>
              </a:rPr>
              <a:t>No vitamins or supplements</a:t>
            </a:r>
          </a:p>
          <a:p>
            <a:pPr marL="0" lvl="1" indent="350838" eaLnBrk="1" hangingPunct="1">
              <a:spcBef>
                <a:spcPts val="600"/>
              </a:spcBef>
              <a:buBlip>
                <a:blip r:embed="rId2"/>
              </a:buBlip>
            </a:pPr>
            <a:r>
              <a:rPr lang="en-US" dirty="0" smtClean="0">
                <a:solidFill>
                  <a:srgbClr val="3333CC"/>
                </a:solidFill>
              </a:rPr>
              <a:t>No herbals</a:t>
            </a:r>
          </a:p>
          <a:p>
            <a:pPr eaLnBrk="1" hangingPunct="1">
              <a:buNone/>
            </a:pPr>
            <a:endParaRPr lang="en-US" dirty="0" smtClean="0">
              <a:solidFill>
                <a:srgbClr val="3333CC"/>
              </a:solidFill>
            </a:endParaRPr>
          </a:p>
        </p:txBody>
      </p:sp>
      <p:sp>
        <p:nvSpPr>
          <p:cNvPr id="194564" name="AutoShape 4">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6" name="Picture 5" descr="what-is-gestational-diabetes.jpg"/>
          <p:cNvPicPr>
            <a:picLocks noChangeAspect="1"/>
          </p:cNvPicPr>
          <p:nvPr/>
        </p:nvPicPr>
        <p:blipFill>
          <a:blip r:embed="rId3"/>
          <a:stretch>
            <a:fillRect/>
          </a:stretch>
        </p:blipFill>
        <p:spPr>
          <a:xfrm>
            <a:off x="4114800" y="4038600"/>
            <a:ext cx="3302000" cy="220408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Family History and </a:t>
            </a:r>
            <a:br>
              <a:rPr lang="en-US" sz="3600" b="1" dirty="0" smtClean="0">
                <a:solidFill>
                  <a:srgbClr val="3333CC"/>
                </a:solidFill>
              </a:rPr>
            </a:br>
            <a:r>
              <a:rPr lang="en-US" sz="3600" b="1" dirty="0" smtClean="0">
                <a:solidFill>
                  <a:srgbClr val="3333CC"/>
                </a:solidFill>
              </a:rPr>
              <a:t>Genetic Conditions</a:t>
            </a:r>
          </a:p>
        </p:txBody>
      </p:sp>
      <p:sp>
        <p:nvSpPr>
          <p:cNvPr id="138242" name="Rectangle 3"/>
          <p:cNvSpPr>
            <a:spLocks noGrp="1" noChangeArrowheads="1"/>
          </p:cNvSpPr>
          <p:nvPr>
            <p:ph type="body" idx="1"/>
          </p:nvPr>
        </p:nvSpPr>
        <p:spPr>
          <a:xfrm>
            <a:off x="685800" y="1828800"/>
            <a:ext cx="7772400" cy="4114800"/>
          </a:xfrm>
        </p:spPr>
        <p:txBody>
          <a:bodyPr/>
          <a:lstStyle/>
          <a:p>
            <a:pPr eaLnBrk="1" hangingPunct="1">
              <a:lnSpc>
                <a:spcPct val="90000"/>
              </a:lnSpc>
              <a:buBlip>
                <a:blip r:embed="rId2"/>
              </a:buBlip>
            </a:pPr>
            <a:r>
              <a:rPr lang="en-US" sz="2400" dirty="0" smtClean="0">
                <a:solidFill>
                  <a:srgbClr val="3333CC"/>
                </a:solidFill>
              </a:rPr>
              <a:t>Negative except husband’s</a:t>
            </a:r>
            <a:r>
              <a:rPr lang="en-US" altLang="ja-JP" sz="2400" dirty="0" smtClean="0">
                <a:solidFill>
                  <a:srgbClr val="3333CC"/>
                </a:solidFill>
              </a:rPr>
              <a:t> niece just diagnosed with cystic fibrosis</a:t>
            </a:r>
            <a:endParaRPr lang="en-US" sz="2400" dirty="0" smtClean="0">
              <a:solidFill>
                <a:srgbClr val="3333CC"/>
              </a:solidFill>
            </a:endParaRPr>
          </a:p>
          <a:p>
            <a:pPr eaLnBrk="1" hangingPunct="1">
              <a:lnSpc>
                <a:spcPct val="90000"/>
              </a:lnSpc>
              <a:buBlip>
                <a:blip r:embed="rId2"/>
              </a:buBlip>
            </a:pPr>
            <a:r>
              <a:rPr lang="en-US" sz="2400" dirty="0" smtClean="0">
                <a:solidFill>
                  <a:srgbClr val="3333CC"/>
                </a:solidFill>
              </a:rPr>
              <a:t>In reviewing Jasmine’</a:t>
            </a:r>
            <a:r>
              <a:rPr lang="en-US" altLang="ja-JP" sz="2400" dirty="0" smtClean="0">
                <a:solidFill>
                  <a:srgbClr val="3333CC"/>
                </a:solidFill>
              </a:rPr>
              <a:t>s prenatal profile you note that she has already had genetic screening for cystic fibrosis and was found not to be a carrier.  </a:t>
            </a:r>
          </a:p>
          <a:p>
            <a:pPr eaLnBrk="1" hangingPunct="1">
              <a:lnSpc>
                <a:spcPct val="90000"/>
              </a:lnSpc>
              <a:buBlip>
                <a:blip r:embed="rId2"/>
              </a:buBlip>
            </a:pPr>
            <a:r>
              <a:rPr lang="en-US" altLang="ja-JP" sz="2400" dirty="0" smtClean="0">
                <a:solidFill>
                  <a:srgbClr val="3333CC"/>
                </a:solidFill>
              </a:rPr>
              <a:t>For the routine recommendation regarding preconception screening for ethnicity-based genetic risk factors, click </a:t>
            </a:r>
            <a:r>
              <a:rPr lang="en-US" altLang="ja-JP" sz="2400" dirty="0" smtClean="0">
                <a:solidFill>
                  <a:srgbClr val="3333CC"/>
                </a:solidFill>
                <a:hlinkClick r:id="rId3" action="ppaction://hlinksldjump"/>
              </a:rPr>
              <a:t>here</a:t>
            </a:r>
            <a:r>
              <a:rPr lang="en-US" altLang="ja-JP" sz="2400" dirty="0" smtClean="0">
                <a:solidFill>
                  <a:srgbClr val="3333CC"/>
                </a:solidFill>
              </a:rPr>
              <a:t> </a:t>
            </a:r>
          </a:p>
          <a:p>
            <a:pPr eaLnBrk="1" hangingPunct="1">
              <a:lnSpc>
                <a:spcPct val="90000"/>
              </a:lnSpc>
              <a:buBlip>
                <a:blip r:embed="rId2"/>
              </a:buBlip>
            </a:pPr>
            <a:r>
              <a:rPr lang="en-US" altLang="ja-JP" sz="2400" dirty="0" smtClean="0">
                <a:solidFill>
                  <a:srgbClr val="3333CC"/>
                </a:solidFill>
              </a:rPr>
              <a:t>To learn more about the preconception considerations around cystic fibrosis, please review the guidance provided under the </a:t>
            </a:r>
            <a:r>
              <a:rPr lang="ja-JP" altLang="en-US" sz="2400" dirty="0" smtClean="0">
                <a:solidFill>
                  <a:srgbClr val="3333CC"/>
                </a:solidFill>
              </a:rPr>
              <a:t>“</a:t>
            </a:r>
            <a:r>
              <a:rPr lang="en-US" altLang="ja-JP" sz="2400" dirty="0" smtClean="0">
                <a:solidFill>
                  <a:srgbClr val="3333CC"/>
                </a:solidFill>
              </a:rPr>
              <a:t>Key Articles and Guidance</a:t>
            </a:r>
            <a:r>
              <a:rPr lang="ja-JP" altLang="en-US" sz="2400" dirty="0" smtClean="0">
                <a:solidFill>
                  <a:srgbClr val="3333CC"/>
                </a:solidFill>
              </a:rPr>
              <a:t>”</a:t>
            </a:r>
            <a:r>
              <a:rPr lang="en-US" altLang="ja-JP" sz="2400" dirty="0" smtClean="0">
                <a:solidFill>
                  <a:srgbClr val="3333CC"/>
                </a:solidFill>
              </a:rPr>
              <a:t> tab of this website. </a:t>
            </a:r>
            <a:endParaRPr lang="en-US" sz="2400" u="sng" dirty="0" smtClean="0">
              <a:solidFill>
                <a:srgbClr val="3333CC"/>
              </a:solidFill>
            </a:endParaRPr>
          </a:p>
        </p:txBody>
      </p:sp>
      <p:sp>
        <p:nvSpPr>
          <p:cNvPr id="195588" name="AutoShape 4">
            <a:hlinkClick r:id="rId4"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Ethnicity-based Screening</a:t>
            </a:r>
          </a:p>
        </p:txBody>
      </p:sp>
      <p:sp>
        <p:nvSpPr>
          <p:cNvPr id="73730" name="Rectangle 3"/>
          <p:cNvSpPr>
            <a:spLocks noGrp="1" noChangeArrowheads="1"/>
          </p:cNvSpPr>
          <p:nvPr>
            <p:ph type="body" idx="1"/>
          </p:nvPr>
        </p:nvSpPr>
        <p:spPr>
          <a:xfrm>
            <a:off x="304800" y="1600200"/>
            <a:ext cx="8839200" cy="4800600"/>
          </a:xfrm>
        </p:spPr>
        <p:txBody>
          <a:bodyPr/>
          <a:lstStyle/>
          <a:p>
            <a:pPr eaLnBrk="1" hangingPunct="1">
              <a:buFontTx/>
              <a:buNone/>
            </a:pPr>
            <a:r>
              <a:rPr lang="en-US" sz="2000" dirty="0" smtClean="0">
                <a:solidFill>
                  <a:srgbClr val="3333CC"/>
                </a:solidFill>
              </a:rPr>
              <a:t>Couples who are at risk for any ethnicity-based conditions should be offered preconception counseling about the risks of that condition to future pregnancies. Screening and/or testing should be offered on the basis of the couples’</a:t>
            </a:r>
            <a:r>
              <a:rPr lang="en-US" altLang="ja-JP" sz="2000" dirty="0" smtClean="0">
                <a:solidFill>
                  <a:srgbClr val="3333CC"/>
                </a:solidFill>
              </a:rPr>
              <a:t> preferences. This may require referral to a genetic counselor or clinical geneticist, especially in the instance of a positive finding.</a:t>
            </a:r>
          </a:p>
          <a:p>
            <a:pPr eaLnBrk="1" hangingPunct="1">
              <a:buFontTx/>
              <a:buNone/>
            </a:pPr>
            <a:endParaRPr lang="en-US" altLang="ja-JP" sz="1400" dirty="0" smtClean="0">
              <a:solidFill>
                <a:srgbClr val="3333CC"/>
              </a:solidFill>
            </a:endParaRPr>
          </a:p>
          <a:p>
            <a:pPr marL="0">
              <a:spcBef>
                <a:spcPts val="0"/>
              </a:spcBef>
              <a:buNone/>
            </a:pPr>
            <a:r>
              <a:rPr lang="en-US" sz="1800" dirty="0" smtClean="0">
                <a:solidFill>
                  <a:srgbClr val="3333CC"/>
                </a:solidFill>
              </a:rPr>
              <a:t>Most common </a:t>
            </a:r>
            <a:r>
              <a:rPr lang="en-US" sz="1800" dirty="0">
                <a:solidFill>
                  <a:srgbClr val="3333CC"/>
                </a:solidFill>
              </a:rPr>
              <a:t>s</a:t>
            </a:r>
            <a:r>
              <a:rPr lang="en-US" sz="1800" dirty="0" smtClean="0">
                <a:solidFill>
                  <a:srgbClr val="3333CC"/>
                </a:solidFill>
                <a:latin typeface="+mn-lt"/>
                <a:ea typeface="+mn-ea"/>
                <a:cs typeface="+mn-cs"/>
              </a:rPr>
              <a:t>creening tests based on ethnic background:</a:t>
            </a: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r>
              <a:rPr lang="en-US" sz="2000" dirty="0" smtClean="0">
                <a:solidFill>
                  <a:srgbClr val="3333CC"/>
                </a:solidFill>
              </a:rPr>
              <a:t>		</a:t>
            </a:r>
          </a:p>
          <a:p>
            <a:pPr marL="457200" eaLnBrk="1" hangingPunct="1">
              <a:spcBef>
                <a:spcPts val="600"/>
              </a:spcBef>
              <a:buFontTx/>
              <a:buNone/>
            </a:pPr>
            <a:r>
              <a:rPr lang="en-US" sz="2000" b="1" dirty="0" smtClean="0">
                <a:solidFill>
                  <a:srgbClr val="3333CC"/>
                </a:solidFill>
              </a:rPr>
              <a:t>		  </a:t>
            </a:r>
          </a:p>
          <a:p>
            <a:pPr marL="457200" eaLnBrk="1" hangingPunct="1">
              <a:spcBef>
                <a:spcPts val="600"/>
              </a:spcBef>
              <a:buFontTx/>
              <a:buNone/>
            </a:pPr>
            <a:r>
              <a:rPr lang="en-US" sz="2000" b="1" dirty="0">
                <a:solidFill>
                  <a:srgbClr val="3333CC"/>
                </a:solidFill>
              </a:rPr>
              <a:t>	</a:t>
            </a:r>
            <a:r>
              <a:rPr lang="en-US" sz="2000" b="1" dirty="0" smtClean="0">
                <a:solidFill>
                  <a:srgbClr val="3333CC"/>
                </a:solidFill>
              </a:rPr>
              <a:t>	Strength of evidence:  B	  	Quality of evidence: II-3</a:t>
            </a:r>
          </a:p>
        </p:txBody>
      </p:sp>
      <p:sp>
        <p:nvSpPr>
          <p:cNvPr id="12186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661700837"/>
              </p:ext>
            </p:extLst>
          </p:nvPr>
        </p:nvGraphicFramePr>
        <p:xfrm>
          <a:off x="1524000" y="3810000"/>
          <a:ext cx="6096000" cy="1772920"/>
        </p:xfrm>
        <a:graphic>
          <a:graphicData uri="http://schemas.openxmlformats.org/drawingml/2006/table">
            <a:tbl>
              <a:tblPr bandRow="1">
                <a:tableStyleId>{5C22544A-7EE6-4342-B048-85BDC9FD1C3A}</a:tableStyleId>
              </a:tblPr>
              <a:tblGrid>
                <a:gridCol w="2743200"/>
                <a:gridCol w="3352800"/>
              </a:tblGrid>
              <a:tr h="370840">
                <a:tc>
                  <a:txBody>
                    <a:bodyPr/>
                    <a:lstStyle/>
                    <a:p>
                      <a:r>
                        <a:rPr lang="en-US" sz="1600" dirty="0" smtClean="0">
                          <a:solidFill>
                            <a:srgbClr val="3333CC"/>
                          </a:solidFill>
                        </a:rPr>
                        <a:t>Non-Hispanic White:</a:t>
                      </a:r>
                      <a:endParaRPr lang="en-US" sz="1600" dirty="0">
                        <a:solidFill>
                          <a:srgbClr val="3333CC"/>
                        </a:solidFill>
                      </a:endParaRPr>
                    </a:p>
                  </a:txBody>
                  <a:tcPr/>
                </a:tc>
                <a:tc>
                  <a:txBody>
                    <a:bodyPr/>
                    <a:lstStyle/>
                    <a:p>
                      <a:r>
                        <a:rPr lang="en-US" sz="1600" dirty="0" smtClean="0">
                          <a:solidFill>
                            <a:srgbClr val="3333CC"/>
                          </a:solidFill>
                        </a:rPr>
                        <a:t>Cystic</a:t>
                      </a:r>
                      <a:r>
                        <a:rPr lang="en-US" sz="1600" baseline="0" dirty="0" smtClean="0">
                          <a:solidFill>
                            <a:srgbClr val="3333CC"/>
                          </a:solidFill>
                        </a:rPr>
                        <a:t> Fibrosis carrier screening</a:t>
                      </a:r>
                      <a:endParaRPr lang="en-US" sz="1600" dirty="0">
                        <a:solidFill>
                          <a:srgbClr val="3333CC"/>
                        </a:solidFill>
                      </a:endParaRPr>
                    </a:p>
                  </a:txBody>
                  <a:tcPr/>
                </a:tc>
              </a:tr>
              <a:tr h="370840">
                <a:tc>
                  <a:txBody>
                    <a:bodyPr/>
                    <a:lstStyle/>
                    <a:p>
                      <a:r>
                        <a:rPr lang="en-US" sz="1600" dirty="0" smtClean="0">
                          <a:solidFill>
                            <a:srgbClr val="3333CC"/>
                          </a:solidFill>
                          <a:latin typeface="+mn-lt"/>
                          <a:ea typeface="+mn-ea"/>
                          <a:cs typeface="+mn-cs"/>
                        </a:rPr>
                        <a:t>Eastern European Jewish descent (</a:t>
                      </a:r>
                      <a:r>
                        <a:rPr lang="en-US" sz="1600" dirty="0" err="1" smtClean="0">
                          <a:solidFill>
                            <a:srgbClr val="3333CC"/>
                          </a:solidFill>
                          <a:latin typeface="+mn-lt"/>
                          <a:ea typeface="+mn-ea"/>
                          <a:cs typeface="+mn-cs"/>
                        </a:rPr>
                        <a:t>Ashkanazi</a:t>
                      </a:r>
                      <a:r>
                        <a:rPr lang="en-US" sz="1600" dirty="0" smtClean="0">
                          <a:solidFill>
                            <a:srgbClr val="3333CC"/>
                          </a:solidFill>
                          <a:latin typeface="+mn-lt"/>
                          <a:ea typeface="+mn-ea"/>
                          <a:cs typeface="+mn-cs"/>
                        </a:rPr>
                        <a:t> Jews):</a:t>
                      </a:r>
                      <a:endParaRPr lang="en-US" sz="1600" dirty="0">
                        <a:solidFill>
                          <a:srgbClr val="3333CC"/>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Tay</a:t>
                      </a:r>
                      <a:r>
                        <a:rPr lang="en-US" sz="1600" dirty="0" smtClean="0">
                          <a:solidFill>
                            <a:srgbClr val="3333CC"/>
                          </a:solidFill>
                          <a:latin typeface="+mn-lt"/>
                          <a:ea typeface="+mn-ea"/>
                          <a:cs typeface="+mn-cs"/>
                        </a:rPr>
                        <a:t>-Sachs disease, </a:t>
                      </a:r>
                      <a:r>
                        <a:rPr lang="en-US" sz="1600" dirty="0" err="1" smtClean="0">
                          <a:solidFill>
                            <a:srgbClr val="3333CC"/>
                          </a:solidFill>
                          <a:latin typeface="+mn-lt"/>
                          <a:ea typeface="+mn-ea"/>
                          <a:cs typeface="+mn-cs"/>
                        </a:rPr>
                        <a:t>Canavan</a:t>
                      </a:r>
                      <a:r>
                        <a:rPr lang="en-US" sz="1600" dirty="0" smtClean="0">
                          <a:solidFill>
                            <a:srgbClr val="3333CC"/>
                          </a:solidFill>
                          <a:latin typeface="+mn-lt"/>
                          <a:ea typeface="+mn-ea"/>
                          <a:cs typeface="+mn-cs"/>
                        </a:rPr>
                        <a:t> disease, familial </a:t>
                      </a:r>
                      <a:r>
                        <a:rPr lang="en-US" sz="1600" dirty="0" err="1" smtClean="0">
                          <a:solidFill>
                            <a:srgbClr val="3333CC"/>
                          </a:solidFill>
                          <a:latin typeface="+mn-lt"/>
                          <a:ea typeface="+mn-ea"/>
                          <a:cs typeface="+mn-cs"/>
                        </a:rPr>
                        <a:t>dysautonomia</a:t>
                      </a:r>
                      <a:r>
                        <a:rPr lang="en-US" sz="1600" dirty="0" smtClean="0">
                          <a:solidFill>
                            <a:srgbClr val="3333CC"/>
                          </a:solidFill>
                          <a:latin typeface="+mn-lt"/>
                          <a:ea typeface="+mn-ea"/>
                          <a:cs typeface="+mn-cs"/>
                        </a:rPr>
                        <a:t> and cystic fibrosis</a:t>
                      </a:r>
                    </a:p>
                  </a:txBody>
                  <a:tcPr/>
                </a:tc>
              </a:tr>
              <a:tr h="370840">
                <a:tc>
                  <a:txBody>
                    <a:bodyPr/>
                    <a:lstStyle/>
                    <a:p>
                      <a:r>
                        <a:rPr lang="en-US" sz="1600" dirty="0" smtClean="0">
                          <a:solidFill>
                            <a:srgbClr val="3333CC"/>
                          </a:solidFill>
                          <a:latin typeface="+mn-lt"/>
                          <a:ea typeface="+mn-ea"/>
                          <a:cs typeface="+mn-cs"/>
                        </a:rPr>
                        <a:t>African, Mediterranean and Southeast Asian: </a:t>
                      </a:r>
                      <a:endParaRPr lang="en-US" sz="1600" dirty="0">
                        <a:solidFill>
                          <a:srgbClr val="3333CC"/>
                        </a:solidFill>
                      </a:endParaRPr>
                    </a:p>
                  </a:txBody>
                  <a:tcPr/>
                </a:tc>
                <a:tc>
                  <a:txBody>
                    <a:bodyPr/>
                    <a:lstStyle/>
                    <a:p>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thalassemias</a:t>
                      </a:r>
                      <a:r>
                        <a:rPr lang="en-US" sz="1600" dirty="0" smtClean="0">
                          <a:solidFill>
                            <a:srgbClr val="3333CC"/>
                          </a:solidFill>
                        </a:rPr>
                        <a:t> and sickle cell disease</a:t>
                      </a:r>
                      <a:endParaRPr lang="en-US" sz="1600" dirty="0">
                        <a:solidFill>
                          <a:srgbClr val="3333CC"/>
                        </a:solidFill>
                      </a:endParaRPr>
                    </a:p>
                  </a:txBody>
                  <a:tcPr/>
                </a:tc>
              </a:tr>
            </a:tbl>
          </a:graphicData>
        </a:graphic>
      </p:graphicFrame>
    </p:spTree>
    <p:extLst>
      <p:ext uri="{BB962C8B-B14F-4D97-AF65-F5344CB8AC3E}">
        <p14:creationId xmlns:p14="http://schemas.microsoft.com/office/powerpoint/2010/main" val="36621673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rgbClr val="3333CC"/>
                </a:solidFill>
              </a:rPr>
              <a:t>Substance Use, Nutritional Status and Exercise Habits</a:t>
            </a:r>
          </a:p>
        </p:txBody>
      </p:sp>
      <p:sp>
        <p:nvSpPr>
          <p:cNvPr id="139266" name="Rectangle 3"/>
          <p:cNvSpPr>
            <a:spLocks noGrp="1" noChangeArrowheads="1"/>
          </p:cNvSpPr>
          <p:nvPr>
            <p:ph type="body" idx="1"/>
          </p:nvPr>
        </p:nvSpPr>
        <p:spPr/>
        <p:txBody>
          <a:bodyPr/>
          <a:lstStyle/>
          <a:p>
            <a:pPr eaLnBrk="1" hangingPunct="1">
              <a:buBlip>
                <a:blip r:embed="rId2"/>
              </a:buBlip>
            </a:pPr>
            <a:r>
              <a:rPr lang="en-US" sz="2800" dirty="0" smtClean="0">
                <a:solidFill>
                  <a:srgbClr val="3333CC"/>
                </a:solidFill>
              </a:rPr>
              <a:t>No exposure to alcohol, tobacco or illicit substances</a:t>
            </a:r>
          </a:p>
          <a:p>
            <a:pPr eaLnBrk="1" hangingPunct="1">
              <a:buBlip>
                <a:blip r:embed="rId2"/>
              </a:buBlip>
            </a:pPr>
            <a:r>
              <a:rPr lang="en-US" sz="2800" dirty="0" smtClean="0">
                <a:solidFill>
                  <a:srgbClr val="3333CC"/>
                </a:solidFill>
              </a:rPr>
              <a:t>Ht  62</a:t>
            </a:r>
            <a:r>
              <a:rPr lang="ja-JP" altLang="en-US" sz="2800" dirty="0" smtClean="0">
                <a:solidFill>
                  <a:srgbClr val="3333CC"/>
                </a:solidFill>
              </a:rPr>
              <a:t>”</a:t>
            </a:r>
            <a:r>
              <a:rPr lang="en-US" altLang="ja-JP" sz="2800" dirty="0" smtClean="0">
                <a:solidFill>
                  <a:srgbClr val="3333CC"/>
                </a:solidFill>
              </a:rPr>
              <a:t> Wt 160 (</a:t>
            </a:r>
            <a:r>
              <a:rPr lang="en-US" altLang="ja-JP" sz="2800" dirty="0" err="1" smtClean="0">
                <a:solidFill>
                  <a:srgbClr val="3333CC"/>
                </a:solidFill>
              </a:rPr>
              <a:t>pregravid</a:t>
            </a:r>
            <a:r>
              <a:rPr lang="en-US" altLang="ja-JP" sz="2800" dirty="0" smtClean="0">
                <a:solidFill>
                  <a:srgbClr val="3333CC"/>
                </a:solidFill>
              </a:rPr>
              <a:t> weight 148; gestational weight gain 37 pounds) </a:t>
            </a:r>
          </a:p>
          <a:p>
            <a:pPr lvl="1" eaLnBrk="1" hangingPunct="1">
              <a:buBlip>
                <a:blip r:embed="rId2"/>
              </a:buBlip>
            </a:pPr>
            <a:r>
              <a:rPr lang="en-US" altLang="ja-JP" sz="2400" dirty="0" smtClean="0">
                <a:solidFill>
                  <a:srgbClr val="3333CC"/>
                </a:solidFill>
              </a:rPr>
              <a:t>BMI Chart found </a:t>
            </a:r>
            <a:r>
              <a:rPr lang="en-US" altLang="ja-JP" sz="2400" dirty="0" smtClean="0">
                <a:solidFill>
                  <a:srgbClr val="3333CC"/>
                </a:solidFill>
                <a:hlinkClick r:id="rId3" action="ppaction://hlinksldjump"/>
              </a:rPr>
              <a:t>here</a:t>
            </a:r>
            <a:endParaRPr lang="en-US" altLang="ja-JP" sz="2400" dirty="0" smtClean="0">
              <a:solidFill>
                <a:srgbClr val="3333CC"/>
              </a:solidFill>
            </a:endParaRPr>
          </a:p>
          <a:p>
            <a:pPr eaLnBrk="1" hangingPunct="1">
              <a:buBlip>
                <a:blip r:embed="rId2"/>
              </a:buBlip>
            </a:pPr>
            <a:r>
              <a:rPr lang="en-US" sz="2800" dirty="0" smtClean="0">
                <a:solidFill>
                  <a:srgbClr val="3333CC"/>
                </a:solidFill>
              </a:rPr>
              <a:t>Calcium intake 4-6 glasses whole milk/day</a:t>
            </a:r>
          </a:p>
          <a:p>
            <a:pPr eaLnBrk="1" hangingPunct="1">
              <a:buBlip>
                <a:blip r:embed="rId2"/>
              </a:buBlip>
            </a:pPr>
            <a:r>
              <a:rPr lang="en-US" sz="2800" dirty="0" smtClean="0">
                <a:solidFill>
                  <a:srgbClr val="3333CC"/>
                </a:solidFill>
              </a:rPr>
              <a:t>No routine exercise; prior to pregnancy walked with husband 1x/wk</a:t>
            </a:r>
          </a:p>
          <a:p>
            <a:pPr eaLnBrk="1" hangingPunct="1"/>
            <a:endParaRPr lang="en-US" sz="2800" dirty="0" smtClean="0">
              <a:solidFill>
                <a:srgbClr val="3333CC"/>
              </a:solidFill>
            </a:endParaRPr>
          </a:p>
        </p:txBody>
      </p:sp>
      <p:sp>
        <p:nvSpPr>
          <p:cNvPr id="198660" name="AutoShape 4">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0230" name="Picture 6"/>
          <p:cNvPicPr>
            <a:picLocks noChangeAspect="1" noChangeArrowheads="1"/>
          </p:cNvPicPr>
          <p:nvPr/>
        </p:nvPicPr>
        <p:blipFill>
          <a:blip r:embed="rId3">
            <a:extLst>
              <a:ext uri="{28A0092B-C50C-407E-A947-70E740481C1C}">
                <a14:useLocalDpi xmlns:a14="http://schemas.microsoft.com/office/drawing/2010/main" val="0"/>
              </a:ext>
            </a:extLst>
          </a:blip>
          <a:srcRect l="4019" t="2586" r="1608" b="4063"/>
          <a:stretch>
            <a:fillRect/>
          </a:stretch>
        </p:blipFill>
        <p:spPr bwMode="auto">
          <a:xfrm>
            <a:off x="304800" y="228600"/>
            <a:ext cx="8593137" cy="55483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0231" name="Text Box 7"/>
          <p:cNvSpPr txBox="1">
            <a:spLocks noChangeArrowheads="1"/>
          </p:cNvSpPr>
          <p:nvPr/>
        </p:nvSpPr>
        <p:spPr bwMode="auto">
          <a:xfrm>
            <a:off x="381000" y="60198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0">
              <a:latin typeface="Arial" charset="0"/>
              <a:ea typeface="ＭＳ Ｐゴシック" charset="0"/>
            </a:endParaRPr>
          </a:p>
        </p:txBody>
      </p:sp>
      <p:sp>
        <p:nvSpPr>
          <p:cNvPr id="180232" name="Text Box 8"/>
          <p:cNvSpPr txBox="1">
            <a:spLocks noChangeArrowheads="1"/>
          </p:cNvSpPr>
          <p:nvPr/>
        </p:nvSpPr>
        <p:spPr bwMode="auto">
          <a:xfrm>
            <a:off x="2057400" y="6019800"/>
            <a:ext cx="7086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050" b="0" dirty="0">
                <a:latin typeface="Arial" charset="0"/>
                <a:ea typeface="ＭＳ Ｐゴシック" charset="0"/>
              </a:rPr>
              <a:t>Source: Adapted from Clinical Guidelines on the Identification, Evaluation, and Treatment of Overweight and Obesity in Adults: The Evidence Report</a:t>
            </a:r>
          </a:p>
        </p:txBody>
      </p:sp>
      <p:sp>
        <p:nvSpPr>
          <p:cNvPr id="180233" name="AutoShape 9">
            <a:hlinkClick r:id="rId4"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6" name="Oval 5"/>
          <p:cNvSpPr/>
          <p:nvPr/>
        </p:nvSpPr>
        <p:spPr bwMode="auto">
          <a:xfrm>
            <a:off x="304800" y="25146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
        <p:nvSpPr>
          <p:cNvPr id="7" name="Oval 6"/>
          <p:cNvSpPr/>
          <p:nvPr/>
        </p:nvSpPr>
        <p:spPr bwMode="auto">
          <a:xfrm>
            <a:off x="2514600" y="25146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
        <p:nvSpPr>
          <p:cNvPr id="8" name="Oval 7"/>
          <p:cNvSpPr/>
          <p:nvPr/>
        </p:nvSpPr>
        <p:spPr bwMode="auto">
          <a:xfrm>
            <a:off x="2514600" y="9144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Tree>
    <p:extLst>
      <p:ext uri="{BB962C8B-B14F-4D97-AF65-F5344CB8AC3E}">
        <p14:creationId xmlns:p14="http://schemas.microsoft.com/office/powerpoint/2010/main" val="10264660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Immunization and Infectious Disease Status:</a:t>
            </a:r>
          </a:p>
        </p:txBody>
      </p:sp>
      <p:sp>
        <p:nvSpPr>
          <p:cNvPr id="117762" name="Rectangle 3"/>
          <p:cNvSpPr>
            <a:spLocks noGrp="1" noChangeArrowheads="1"/>
          </p:cNvSpPr>
          <p:nvPr>
            <p:ph type="body" idx="1"/>
          </p:nvPr>
        </p:nvSpPr>
        <p:spPr/>
        <p:txBody>
          <a:bodyPr/>
          <a:lstStyle/>
          <a:p>
            <a:pPr marL="57150" indent="0" eaLnBrk="1" hangingPunct="1">
              <a:buFontTx/>
              <a:buNone/>
              <a:defRPr/>
            </a:pPr>
            <a:r>
              <a:rPr lang="en-US" sz="2800" dirty="0">
                <a:solidFill>
                  <a:srgbClr val="3333CC"/>
                </a:solidFill>
              </a:rPr>
              <a:t>Up-to-date except:</a:t>
            </a:r>
          </a:p>
          <a:p>
            <a:pPr lvl="1" eaLnBrk="1" hangingPunct="1">
              <a:buNone/>
              <a:defRPr/>
            </a:pPr>
            <a:r>
              <a:rPr lang="en-US" dirty="0">
                <a:solidFill>
                  <a:srgbClr val="3333CC"/>
                </a:solidFill>
              </a:rPr>
              <a:t>Was noted to have a negative rubella titer in prenatal care; did not receive rubella vaccine before discharge from hospital.  </a:t>
            </a:r>
          </a:p>
          <a:p>
            <a:pPr lvl="1" eaLnBrk="1" hangingPunct="1">
              <a:defRPr/>
            </a:pPr>
            <a:endParaRPr lang="en-US" sz="3400" dirty="0">
              <a:solidFill>
                <a:srgbClr val="3333CC"/>
              </a:solidFill>
            </a:endParaRPr>
          </a:p>
        </p:txBody>
      </p:sp>
      <p:sp>
        <p:nvSpPr>
          <p:cNvPr id="233477" name="AutoShape 5">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2" name="Picture 1" descr="mm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114800"/>
            <a:ext cx="2730500" cy="1817024"/>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0" y="304800"/>
            <a:ext cx="9144000" cy="1143000"/>
          </a:xfrm>
        </p:spPr>
        <p:txBody>
          <a:bodyPr/>
          <a:lstStyle/>
          <a:p>
            <a:pPr eaLnBrk="1" hangingPunct="1"/>
            <a:r>
              <a:rPr lang="en-US" sz="3600" b="1" dirty="0" smtClean="0">
                <a:solidFill>
                  <a:srgbClr val="3333CC"/>
                </a:solidFill>
              </a:rPr>
              <a:t>What Are Specific Issues that Jasmine</a:t>
            </a:r>
            <a:r>
              <a:rPr lang="en-US" altLang="en-US" sz="3600" b="1" dirty="0" smtClean="0">
                <a:solidFill>
                  <a:srgbClr val="3333CC"/>
                </a:solidFill>
              </a:rPr>
              <a:t>’</a:t>
            </a:r>
            <a:r>
              <a:rPr lang="en-US" sz="3600" b="1" dirty="0" smtClean="0">
                <a:solidFill>
                  <a:srgbClr val="3333CC"/>
                </a:solidFill>
              </a:rPr>
              <a:t>s Profile Suggests Need Attention?</a:t>
            </a:r>
          </a:p>
        </p:txBody>
      </p:sp>
      <p:sp>
        <p:nvSpPr>
          <p:cNvPr id="143362" name="Rectangle 3"/>
          <p:cNvSpPr>
            <a:spLocks noGrp="1" noChangeArrowheads="1"/>
          </p:cNvSpPr>
          <p:nvPr>
            <p:ph type="body" idx="1"/>
          </p:nvPr>
        </p:nvSpPr>
        <p:spPr/>
        <p:txBody>
          <a:bodyPr/>
          <a:lstStyle/>
          <a:p>
            <a:pPr eaLnBrk="1" hangingPunct="1">
              <a:buNone/>
            </a:pPr>
            <a:r>
              <a:rPr lang="en-US" sz="2800" b="1" dirty="0" smtClean="0">
                <a:solidFill>
                  <a:srgbClr val="3333CC"/>
                </a:solidFill>
              </a:rPr>
              <a:t>Routine Health Promotion Issues?</a:t>
            </a:r>
          </a:p>
          <a:p>
            <a:pPr lvl="1" eaLnBrk="1" hangingPunct="1">
              <a:buFontTx/>
              <a:buChar char="•"/>
            </a:pPr>
            <a:r>
              <a:rPr lang="en-US" sz="2400" dirty="0" smtClean="0">
                <a:solidFill>
                  <a:srgbClr val="3333CC"/>
                </a:solidFill>
              </a:rPr>
              <a:t>Click </a:t>
            </a:r>
            <a:r>
              <a:rPr lang="en-US" sz="2400" dirty="0" smtClean="0">
                <a:solidFill>
                  <a:srgbClr val="3333CC"/>
                </a:solidFill>
                <a:hlinkClick r:id="rId2" action="ppaction://hlinksldjump"/>
              </a:rPr>
              <a:t>here</a:t>
            </a:r>
            <a:r>
              <a:rPr lang="en-US" sz="2400" dirty="0" smtClean="0">
                <a:solidFill>
                  <a:srgbClr val="3333CC"/>
                </a:solidFill>
              </a:rPr>
              <a:t> for a list of routine health promotion issues that are important for Jasmine, whether she ever becomes pregnant or not</a:t>
            </a:r>
          </a:p>
          <a:p>
            <a:pPr eaLnBrk="1" hangingPunct="1">
              <a:buNone/>
            </a:pPr>
            <a:r>
              <a:rPr lang="en-US" sz="2800" b="1" dirty="0" smtClean="0">
                <a:solidFill>
                  <a:srgbClr val="3333CC"/>
                </a:solidFill>
              </a:rPr>
              <a:t>Specific Preconception Issues?</a:t>
            </a:r>
          </a:p>
          <a:p>
            <a:pPr lvl="1" eaLnBrk="1" hangingPunct="1">
              <a:buFontTx/>
              <a:buChar char="•"/>
            </a:pPr>
            <a:r>
              <a:rPr lang="en-US" sz="2400" dirty="0" smtClean="0">
                <a:solidFill>
                  <a:srgbClr val="3333CC"/>
                </a:solidFill>
              </a:rPr>
              <a:t>Click </a:t>
            </a:r>
            <a:r>
              <a:rPr lang="en-US" sz="2400" dirty="0" smtClean="0">
                <a:solidFill>
                  <a:srgbClr val="3333CC"/>
                </a:solidFill>
                <a:hlinkClick r:id="rId2" action="ppaction://hlinksldjump"/>
              </a:rPr>
              <a:t>here</a:t>
            </a:r>
            <a:r>
              <a:rPr lang="en-US" sz="2400" dirty="0" smtClean="0">
                <a:solidFill>
                  <a:srgbClr val="3333CC"/>
                </a:solidFill>
              </a:rPr>
              <a:t> for a list of </a:t>
            </a:r>
            <a:r>
              <a:rPr lang="en-US" sz="2400" dirty="0" err="1" smtClean="0">
                <a:solidFill>
                  <a:srgbClr val="3333CC"/>
                </a:solidFill>
              </a:rPr>
              <a:t>interconception</a:t>
            </a:r>
            <a:r>
              <a:rPr lang="en-US" sz="2400" dirty="0" smtClean="0">
                <a:solidFill>
                  <a:srgbClr val="3333CC"/>
                </a:solidFill>
              </a:rPr>
              <a:t> topics that are important for Jasmine</a:t>
            </a:r>
          </a:p>
          <a:p>
            <a:pPr eaLnBrk="1" hangingPunct="1">
              <a:buFontTx/>
              <a:buNone/>
            </a:pPr>
            <a:endParaRPr lang="en-US" dirty="0" smtClean="0">
              <a:solidFill>
                <a:srgbClr val="3333CC"/>
              </a:solidFill>
            </a:endParaRPr>
          </a:p>
        </p:txBody>
      </p:sp>
      <p:sp>
        <p:nvSpPr>
          <p:cNvPr id="228358" name="AutoShape 6">
            <a:hlinkClick r:id="rId3"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Next</a:t>
            </a:r>
          </a:p>
        </p:txBody>
      </p:sp>
      <p:pic>
        <p:nvPicPr>
          <p:cNvPr id="143366" name="Picture 7" descr="bullet"/>
          <p:cNvPicPr>
            <a:picLocks noChangeAspect="1" noChangeArrowheads="1"/>
          </p:cNvPicPr>
          <p:nvPr/>
        </p:nvPicPr>
        <p:blipFill>
          <a:blip r:embed="rId4"/>
          <a:srcRect/>
          <a:stretch>
            <a:fillRect/>
          </a:stretch>
        </p:blipFill>
        <p:spPr bwMode="auto">
          <a:xfrm>
            <a:off x="1143000" y="2590800"/>
            <a:ext cx="355600" cy="328613"/>
          </a:xfrm>
          <a:prstGeom prst="rect">
            <a:avLst/>
          </a:prstGeom>
          <a:noFill/>
          <a:ln w="9525">
            <a:noFill/>
            <a:miter lim="800000"/>
            <a:headEnd/>
            <a:tailEnd/>
          </a:ln>
        </p:spPr>
      </p:pic>
      <p:pic>
        <p:nvPicPr>
          <p:cNvPr id="143367" name="Picture 8" descr="bullet"/>
          <p:cNvPicPr>
            <a:picLocks noChangeAspect="1" noChangeArrowheads="1"/>
          </p:cNvPicPr>
          <p:nvPr/>
        </p:nvPicPr>
        <p:blipFill>
          <a:blip r:embed="rId4"/>
          <a:srcRect/>
          <a:stretch>
            <a:fillRect/>
          </a:stretch>
        </p:blipFill>
        <p:spPr bwMode="auto">
          <a:xfrm>
            <a:off x="1143000" y="42672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sz="3600" b="1" dirty="0" smtClean="0">
                <a:solidFill>
                  <a:srgbClr val="0000AD"/>
                </a:solidFill>
              </a:rPr>
              <a:t>Overlap of Jasmine’s Well Woman and </a:t>
            </a:r>
            <a:r>
              <a:rPr lang="en-US" sz="3600" b="1" dirty="0" err="1" smtClean="0">
                <a:solidFill>
                  <a:srgbClr val="0000AD"/>
                </a:solidFill>
              </a:rPr>
              <a:t>Interconception</a:t>
            </a:r>
            <a:r>
              <a:rPr lang="en-US" sz="3600" b="1" dirty="0" smtClean="0">
                <a:solidFill>
                  <a:srgbClr val="0000AD"/>
                </a:solidFill>
              </a:rPr>
              <a:t> Care Needs</a:t>
            </a:r>
            <a:r>
              <a:rPr lang="en-US" dirty="0" smtClean="0"/>
              <a:t/>
            </a:r>
            <a:br>
              <a:rPr lang="en-US" dirty="0" smtClean="0"/>
            </a:br>
            <a:endParaRPr lang="en-US" dirty="0"/>
          </a:p>
        </p:txBody>
      </p:sp>
      <p:sp>
        <p:nvSpPr>
          <p:cNvPr id="5" name="Text Placeholder 4"/>
          <p:cNvSpPr>
            <a:spLocks noGrp="1"/>
          </p:cNvSpPr>
          <p:nvPr>
            <p:ph type="body" idx="1"/>
          </p:nvPr>
        </p:nvSpPr>
        <p:spPr>
          <a:xfrm>
            <a:off x="381000" y="1905000"/>
            <a:ext cx="4040188" cy="63976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solidFill>
                  <a:srgbClr val="0000AD"/>
                </a:solidFill>
              </a:rPr>
              <a:t>Well Woman Care Needs</a:t>
            </a:r>
          </a:p>
          <a:p>
            <a:endParaRPr lang="en-US" dirty="0"/>
          </a:p>
        </p:txBody>
      </p:sp>
      <p:sp>
        <p:nvSpPr>
          <p:cNvPr id="6" name="Content Placeholder 5"/>
          <p:cNvSpPr>
            <a:spLocks noGrp="1"/>
          </p:cNvSpPr>
          <p:nvPr>
            <p:ph sz="half" idx="2"/>
          </p:nvPr>
        </p:nvSpPr>
        <p:spPr>
          <a:xfrm>
            <a:off x="381000" y="2133600"/>
            <a:ext cx="4040188" cy="3951288"/>
          </a:xfrm>
        </p:spPr>
        <p:txBody>
          <a:bodyPr/>
          <a:lstStyle/>
          <a:p>
            <a:r>
              <a:rPr lang="en-US" sz="1400" dirty="0" smtClean="0">
                <a:solidFill>
                  <a:srgbClr val="3333CC"/>
                </a:solidFill>
              </a:rPr>
              <a:t>Contraceptive needs(click </a:t>
            </a:r>
            <a:r>
              <a:rPr lang="en-US" sz="1400" dirty="0" smtClean="0">
                <a:solidFill>
                  <a:srgbClr val="3333CC"/>
                </a:solidFill>
                <a:hlinkClick r:id="rId2" action="ppaction://hlinksldjump"/>
              </a:rPr>
              <a:t>here</a:t>
            </a:r>
            <a:r>
              <a:rPr lang="en-US" sz="1400" dirty="0" smtClean="0">
                <a:solidFill>
                  <a:srgbClr val="3333CC"/>
                </a:solidFill>
              </a:rPr>
              <a:t> for clinical recommendation) </a:t>
            </a:r>
          </a:p>
          <a:p>
            <a:pPr>
              <a:buNone/>
            </a:pPr>
            <a:endParaRPr lang="en-US" sz="1400" dirty="0" smtClean="0">
              <a:solidFill>
                <a:srgbClr val="3333CC"/>
              </a:solidFill>
            </a:endParaRPr>
          </a:p>
          <a:p>
            <a:r>
              <a:rPr lang="en-US" sz="1400" dirty="0" smtClean="0">
                <a:solidFill>
                  <a:srgbClr val="3333CC"/>
                </a:solidFill>
              </a:rPr>
              <a:t>History of GDM  (click </a:t>
            </a:r>
            <a:r>
              <a:rPr lang="en-US" sz="1400" dirty="0" smtClean="0">
                <a:solidFill>
                  <a:srgbClr val="3333CC"/>
                </a:solidFill>
                <a:hlinkClick r:id="rId3" action="ppaction://hlinksldjump"/>
              </a:rPr>
              <a:t>here</a:t>
            </a:r>
            <a:r>
              <a:rPr lang="en-US" sz="1400" dirty="0" smtClean="0">
                <a:solidFill>
                  <a:srgbClr val="3333CC"/>
                </a:solidFill>
              </a:rPr>
              <a:t> for information about risks and follow-up) </a:t>
            </a:r>
          </a:p>
          <a:p>
            <a:r>
              <a:rPr lang="en-US" sz="1400" dirty="0" smtClean="0">
                <a:solidFill>
                  <a:srgbClr val="3333CC"/>
                </a:solidFill>
              </a:rPr>
              <a:t>No evidence rubella immunity (click </a:t>
            </a:r>
            <a:r>
              <a:rPr lang="en-US" sz="1400" dirty="0" smtClean="0">
                <a:solidFill>
                  <a:srgbClr val="3333CC"/>
                </a:solidFill>
                <a:hlinkClick r:id="rId4" action="ppaction://hlinksldjump"/>
              </a:rPr>
              <a:t>here</a:t>
            </a:r>
            <a:r>
              <a:rPr lang="en-US" sz="1400" dirty="0" smtClean="0">
                <a:solidFill>
                  <a:srgbClr val="3333CC"/>
                </a:solidFill>
              </a:rPr>
              <a:t> for clinical recommendation)</a:t>
            </a:r>
          </a:p>
          <a:p>
            <a:r>
              <a:rPr lang="en-US" sz="1400" dirty="0" smtClean="0">
                <a:solidFill>
                  <a:srgbClr val="3333CC"/>
                </a:solidFill>
              </a:rPr>
              <a:t>Overweight (BMI 29) (click </a:t>
            </a:r>
            <a:r>
              <a:rPr lang="en-US" sz="1400" dirty="0" smtClean="0">
                <a:solidFill>
                  <a:srgbClr val="3333CC"/>
                </a:solidFill>
                <a:hlinkClick r:id="rId5" action="ppaction://hlinksldjump"/>
              </a:rPr>
              <a:t>here</a:t>
            </a:r>
            <a:r>
              <a:rPr lang="en-US" sz="1400" dirty="0" smtClean="0">
                <a:solidFill>
                  <a:srgbClr val="3333CC"/>
                </a:solidFill>
              </a:rPr>
              <a:t> for clinical recommendation)</a:t>
            </a:r>
          </a:p>
          <a:p>
            <a:r>
              <a:rPr lang="en-US" sz="1400" dirty="0" smtClean="0">
                <a:solidFill>
                  <a:srgbClr val="3333CC"/>
                </a:solidFill>
              </a:rPr>
              <a:t>Not taking any supplements (click </a:t>
            </a:r>
            <a:r>
              <a:rPr lang="en-US" sz="1400" dirty="0" smtClean="0">
                <a:solidFill>
                  <a:srgbClr val="3333CC"/>
                </a:solidFill>
                <a:hlinkClick r:id="rId6" action="ppaction://hlinksldjump"/>
              </a:rPr>
              <a:t>here</a:t>
            </a:r>
            <a:r>
              <a:rPr lang="en-US" sz="1400" dirty="0" smtClean="0">
                <a:solidFill>
                  <a:srgbClr val="3333CC"/>
                </a:solidFill>
              </a:rPr>
              <a:t> for clinical recommendations)</a:t>
            </a:r>
          </a:p>
          <a:p>
            <a:pPr>
              <a:buNone/>
            </a:pPr>
            <a:endParaRPr lang="en-US" sz="1400" dirty="0" smtClean="0">
              <a:solidFill>
                <a:srgbClr val="3333CC"/>
              </a:solidFill>
            </a:endParaRPr>
          </a:p>
          <a:p>
            <a:pPr>
              <a:buNone/>
            </a:pPr>
            <a:endParaRPr lang="en-US" sz="1400" dirty="0" smtClean="0">
              <a:solidFill>
                <a:srgbClr val="3333CC"/>
              </a:solidFill>
            </a:endParaRPr>
          </a:p>
          <a:p>
            <a:r>
              <a:rPr lang="en-US" sz="1400" i="1" dirty="0" smtClean="0">
                <a:solidFill>
                  <a:srgbClr val="3333CC"/>
                </a:solidFill>
              </a:rPr>
              <a:t>Well woman specific: No routine exercise, either weight-bearing or cardio (click </a:t>
            </a:r>
            <a:r>
              <a:rPr lang="en-US" sz="1400" i="1" dirty="0" smtClean="0">
                <a:solidFill>
                  <a:srgbClr val="3333CC"/>
                </a:solidFill>
                <a:hlinkClick r:id="rId7" action="ppaction://hlinksldjump"/>
              </a:rPr>
              <a:t>here</a:t>
            </a:r>
            <a:r>
              <a:rPr lang="en-US" sz="1400" i="1" dirty="0" smtClean="0">
                <a:solidFill>
                  <a:srgbClr val="3333CC"/>
                </a:solidFill>
              </a:rPr>
              <a:t> for clinical recommendation)</a:t>
            </a:r>
          </a:p>
          <a:p>
            <a:endParaRPr lang="en-US" sz="1200" dirty="0" smtClean="0">
              <a:solidFill>
                <a:srgbClr val="3333CC"/>
              </a:solidFill>
            </a:endParaRPr>
          </a:p>
          <a:p>
            <a:endParaRPr lang="en-US" sz="1200" dirty="0" smtClean="0">
              <a:solidFill>
                <a:srgbClr val="3333CC"/>
              </a:solidFill>
            </a:endParaRPr>
          </a:p>
          <a:p>
            <a:endParaRPr lang="en-US" sz="1200" dirty="0" smtClean="0">
              <a:solidFill>
                <a:srgbClr val="3333CC"/>
              </a:solidFill>
            </a:endParaRPr>
          </a:p>
          <a:p>
            <a:endParaRPr lang="en-US" sz="1200" dirty="0"/>
          </a:p>
        </p:txBody>
      </p:sp>
      <p:sp>
        <p:nvSpPr>
          <p:cNvPr id="7" name="Text Placeholder 6"/>
          <p:cNvSpPr>
            <a:spLocks noGrp="1"/>
          </p:cNvSpPr>
          <p:nvPr>
            <p:ph type="body" sz="quarter" idx="3"/>
          </p:nvPr>
        </p:nvSpPr>
        <p:spPr>
          <a:xfrm>
            <a:off x="4648200" y="1447800"/>
            <a:ext cx="4343400" cy="639762"/>
          </a:xfrm>
        </p:spPr>
        <p:txBody>
          <a:bodyPr/>
          <a:lstStyle/>
          <a:p>
            <a:r>
              <a:rPr lang="en-US" dirty="0" err="1" smtClean="0">
                <a:solidFill>
                  <a:srgbClr val="0000AD"/>
                </a:solidFill>
              </a:rPr>
              <a:t>Interconception</a:t>
            </a:r>
            <a:r>
              <a:rPr lang="en-US" dirty="0" smtClean="0">
                <a:solidFill>
                  <a:srgbClr val="0000AD"/>
                </a:solidFill>
              </a:rPr>
              <a:t>  Care Needs</a:t>
            </a:r>
            <a:endParaRPr lang="en-US" dirty="0">
              <a:solidFill>
                <a:srgbClr val="0000AD"/>
              </a:solidFill>
            </a:endParaRPr>
          </a:p>
        </p:txBody>
      </p:sp>
      <p:sp>
        <p:nvSpPr>
          <p:cNvPr id="8" name="Content Placeholder 7"/>
          <p:cNvSpPr>
            <a:spLocks noGrp="1"/>
          </p:cNvSpPr>
          <p:nvPr>
            <p:ph sz="quarter" idx="4"/>
          </p:nvPr>
        </p:nvSpPr>
        <p:spPr>
          <a:xfrm>
            <a:off x="4648200" y="2133600"/>
            <a:ext cx="4041775" cy="3951288"/>
          </a:xfrm>
        </p:spPr>
        <p:txBody>
          <a:bodyPr/>
          <a:lstStyle/>
          <a:p>
            <a:r>
              <a:rPr lang="en-US" sz="1400" dirty="0" smtClean="0">
                <a:solidFill>
                  <a:srgbClr val="3333CC"/>
                </a:solidFill>
              </a:rPr>
              <a:t>Desires pregnancy in next 6 months (click </a:t>
            </a:r>
            <a:r>
              <a:rPr lang="en-US" sz="1400" u="sng" dirty="0" smtClean="0">
                <a:solidFill>
                  <a:srgbClr val="3333CC"/>
                </a:solidFill>
                <a:hlinkClick r:id="rId8" action="ppaction://hlinksldjump"/>
              </a:rPr>
              <a:t>here</a:t>
            </a:r>
            <a:r>
              <a:rPr lang="en-US" sz="1400" dirty="0" smtClean="0">
                <a:solidFill>
                  <a:srgbClr val="3333CC"/>
                </a:solidFill>
              </a:rPr>
              <a:t> for information on short </a:t>
            </a:r>
            <a:r>
              <a:rPr lang="en-US" sz="1400" dirty="0" err="1" smtClean="0">
                <a:solidFill>
                  <a:srgbClr val="3333CC"/>
                </a:solidFill>
              </a:rPr>
              <a:t>interconceptional</a:t>
            </a:r>
            <a:r>
              <a:rPr lang="en-US" sz="1400" dirty="0" smtClean="0">
                <a:solidFill>
                  <a:srgbClr val="3333CC"/>
                </a:solidFill>
              </a:rPr>
              <a:t> period)</a:t>
            </a:r>
          </a:p>
          <a:p>
            <a:r>
              <a:rPr lang="en-US" sz="1400" dirty="0" smtClean="0">
                <a:solidFill>
                  <a:srgbClr val="3333CC"/>
                </a:solidFill>
              </a:rPr>
              <a:t>History of GDM (click </a:t>
            </a:r>
            <a:r>
              <a:rPr lang="en-US" sz="1400" u="sng" dirty="0" smtClean="0">
                <a:solidFill>
                  <a:srgbClr val="3333CC"/>
                </a:solidFill>
                <a:hlinkClick r:id="rId3" action="ppaction://hlinksldjump"/>
              </a:rPr>
              <a:t>here</a:t>
            </a:r>
            <a:r>
              <a:rPr lang="en-US" sz="1400" dirty="0" smtClean="0">
                <a:solidFill>
                  <a:srgbClr val="3333CC"/>
                </a:solidFill>
              </a:rPr>
              <a:t> for information on follow-up of GDM)</a:t>
            </a:r>
          </a:p>
          <a:p>
            <a:r>
              <a:rPr lang="en-US" sz="1400" dirty="0" smtClean="0">
                <a:solidFill>
                  <a:srgbClr val="3333CC"/>
                </a:solidFill>
              </a:rPr>
              <a:t>No evidence rubella immunity (click </a:t>
            </a:r>
            <a:r>
              <a:rPr lang="en-US" sz="1400" u="sng" dirty="0" smtClean="0">
                <a:solidFill>
                  <a:srgbClr val="3333CC"/>
                </a:solidFill>
                <a:hlinkClick r:id="rId4" action="ppaction://hlinksldjump"/>
              </a:rPr>
              <a:t>here</a:t>
            </a:r>
            <a:r>
              <a:rPr lang="en-US" sz="1400" dirty="0" smtClean="0">
                <a:solidFill>
                  <a:srgbClr val="3333CC"/>
                </a:solidFill>
              </a:rPr>
              <a:t> for clinical recommendation)</a:t>
            </a:r>
          </a:p>
          <a:p>
            <a:r>
              <a:rPr lang="en-US" sz="1400" dirty="0" smtClean="0">
                <a:solidFill>
                  <a:srgbClr val="3333CC"/>
                </a:solidFill>
              </a:rPr>
              <a:t>Overweight (BMI 29) (click </a:t>
            </a:r>
            <a:r>
              <a:rPr lang="en-US" sz="1400" u="sng" dirty="0" smtClean="0">
                <a:solidFill>
                  <a:srgbClr val="3333CC"/>
                </a:solidFill>
                <a:hlinkClick r:id="rId5" action="ppaction://hlinksldjump"/>
              </a:rPr>
              <a:t>here</a:t>
            </a:r>
            <a:r>
              <a:rPr lang="en-US" sz="1400" dirty="0" smtClean="0">
                <a:solidFill>
                  <a:srgbClr val="3333CC"/>
                </a:solidFill>
              </a:rPr>
              <a:t> for clinical recommendation)</a:t>
            </a:r>
          </a:p>
          <a:p>
            <a:r>
              <a:rPr lang="en-US" sz="1400" dirty="0" smtClean="0">
                <a:solidFill>
                  <a:srgbClr val="3333CC"/>
                </a:solidFill>
              </a:rPr>
              <a:t>Not taking any supplements(click </a:t>
            </a:r>
            <a:r>
              <a:rPr lang="en-US" sz="1400" u="sng" dirty="0" smtClean="0">
                <a:solidFill>
                  <a:srgbClr val="3333CC"/>
                </a:solidFill>
                <a:hlinkClick r:id="rId6" action="ppaction://hlinksldjump"/>
              </a:rPr>
              <a:t>here</a:t>
            </a:r>
            <a:r>
              <a:rPr lang="en-US" sz="1400" dirty="0" smtClean="0">
                <a:solidFill>
                  <a:srgbClr val="3333CC"/>
                </a:solidFill>
              </a:rPr>
              <a:t> for clinical recommendation)</a:t>
            </a:r>
          </a:p>
          <a:p>
            <a:endParaRPr lang="en-US" sz="1400" dirty="0" smtClean="0">
              <a:solidFill>
                <a:srgbClr val="3333CC"/>
              </a:solidFill>
            </a:endParaRPr>
          </a:p>
          <a:p>
            <a:endParaRPr lang="en-US" sz="1400" dirty="0" smtClean="0">
              <a:solidFill>
                <a:srgbClr val="3333CC"/>
              </a:solidFill>
            </a:endParaRPr>
          </a:p>
          <a:p>
            <a:r>
              <a:rPr lang="en-US" sz="1400" i="1" dirty="0" err="1" smtClean="0">
                <a:solidFill>
                  <a:srgbClr val="3333CC"/>
                </a:solidFill>
              </a:rPr>
              <a:t>Interconception</a:t>
            </a:r>
            <a:r>
              <a:rPr lang="en-US" sz="1400" i="1" dirty="0" smtClean="0">
                <a:solidFill>
                  <a:srgbClr val="3333CC"/>
                </a:solidFill>
              </a:rPr>
              <a:t> specific: Family History of cystic fibrosis (click </a:t>
            </a:r>
            <a:r>
              <a:rPr lang="en-US" sz="1400" i="1" u="sng" dirty="0" smtClean="0">
                <a:solidFill>
                  <a:srgbClr val="3333CC"/>
                </a:solidFill>
                <a:hlinkClick r:id="rId9" action="ppaction://hlinksldjump"/>
              </a:rPr>
              <a:t>here</a:t>
            </a:r>
            <a:r>
              <a:rPr lang="en-US" sz="1400" i="1" dirty="0" smtClean="0">
                <a:solidFill>
                  <a:srgbClr val="3333CC"/>
                </a:solidFill>
              </a:rPr>
              <a:t> for clinical recommendation)</a:t>
            </a:r>
          </a:p>
          <a:p>
            <a:endParaRPr lang="en-US" sz="1100" dirty="0" smtClean="0">
              <a:solidFill>
                <a:srgbClr val="3333CC"/>
              </a:solidFill>
            </a:endParaRPr>
          </a:p>
          <a:p>
            <a:endParaRPr lang="en-US" sz="1200" dirty="0" smtClean="0">
              <a:solidFill>
                <a:srgbClr val="3333CC"/>
              </a:solidFill>
            </a:endParaRPr>
          </a:p>
          <a:p>
            <a:endParaRPr lang="en-US" sz="1100" dirty="0" smtClean="0">
              <a:solidFill>
                <a:srgbClr val="3333CC"/>
              </a:solidFill>
            </a:endParaRPr>
          </a:p>
          <a:p>
            <a:endParaRPr lang="en-US" sz="1200" dirty="0" smtClean="0">
              <a:solidFill>
                <a:srgbClr val="3333CC"/>
              </a:solidFill>
            </a:endParaRPr>
          </a:p>
          <a:p>
            <a:endParaRPr lang="en-US" sz="1200" dirty="0" smtClean="0">
              <a:solidFill>
                <a:srgbClr val="3333CC"/>
              </a:solidFill>
            </a:endParaRPr>
          </a:p>
          <a:p>
            <a:endParaRPr lang="en-US" sz="1800" dirty="0" smtClean="0">
              <a:solidFill>
                <a:srgbClr val="3333CC"/>
              </a:solidFill>
            </a:endParaRPr>
          </a:p>
          <a:p>
            <a:endParaRPr lang="en-US" sz="1200" dirty="0" smtClean="0">
              <a:solidFill>
                <a:srgbClr val="3333CC"/>
              </a:solidFill>
            </a:endParaRPr>
          </a:p>
          <a:p>
            <a:endParaRPr lang="en-US" dirty="0"/>
          </a:p>
        </p:txBody>
      </p:sp>
      <p:sp>
        <p:nvSpPr>
          <p:cNvPr id="9" name="AutoShape 10">
            <a:hlinkClick r:id="rId10" action="ppaction://hlinksldjump"/>
          </p:cNvPr>
          <p:cNvSpPr>
            <a:spLocks noChangeArrowheads="1"/>
          </p:cNvSpPr>
          <p:nvPr/>
        </p:nvSpPr>
        <p:spPr bwMode="auto">
          <a:xfrm>
            <a:off x="30480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10" action="ppaction://hlinksldjump"/>
              </a:rPr>
              <a:t>Back</a:t>
            </a:r>
            <a:r>
              <a:rPr lang="en-US" b="0" dirty="0">
                <a:latin typeface="Garamond" charset="0"/>
                <a:ea typeface="ＭＳ Ｐゴシック" charset="0"/>
                <a:hlinkClick r:id="rId10" action="ppaction://hlinksldjump"/>
              </a:rPr>
              <a:t> </a:t>
            </a:r>
            <a:endParaRPr lang="en-US" b="0" dirty="0">
              <a:latin typeface="Garamond" charset="0"/>
              <a:ea typeface="ＭＳ Ｐゴシック" charset="0"/>
            </a:endParaRPr>
          </a:p>
        </p:txBody>
      </p:sp>
      <p:pic>
        <p:nvPicPr>
          <p:cNvPr id="10" name="Picture 7" descr="bullet"/>
          <p:cNvPicPr>
            <a:picLocks noChangeAspect="1" noChangeArrowheads="1"/>
          </p:cNvPicPr>
          <p:nvPr/>
        </p:nvPicPr>
        <p:blipFill>
          <a:blip r:embed="rId11"/>
          <a:srcRect/>
          <a:stretch>
            <a:fillRect/>
          </a:stretch>
        </p:blipFill>
        <p:spPr bwMode="auto">
          <a:xfrm>
            <a:off x="381000" y="2209800"/>
            <a:ext cx="273142" cy="252413"/>
          </a:xfrm>
          <a:prstGeom prst="rect">
            <a:avLst/>
          </a:prstGeom>
          <a:noFill/>
          <a:ln w="9525">
            <a:noFill/>
            <a:miter lim="800000"/>
            <a:headEnd/>
            <a:tailEnd/>
          </a:ln>
        </p:spPr>
      </p:pic>
      <p:pic>
        <p:nvPicPr>
          <p:cNvPr id="11" name="Picture 7" descr="bullet"/>
          <p:cNvPicPr>
            <a:picLocks noChangeAspect="1" noChangeArrowheads="1"/>
          </p:cNvPicPr>
          <p:nvPr/>
        </p:nvPicPr>
        <p:blipFill>
          <a:blip r:embed="rId11"/>
          <a:srcRect/>
          <a:stretch>
            <a:fillRect/>
          </a:stretch>
        </p:blipFill>
        <p:spPr bwMode="auto">
          <a:xfrm>
            <a:off x="381000" y="2895600"/>
            <a:ext cx="273142" cy="252413"/>
          </a:xfrm>
          <a:prstGeom prst="rect">
            <a:avLst/>
          </a:prstGeom>
          <a:noFill/>
          <a:ln w="9525">
            <a:noFill/>
            <a:miter lim="800000"/>
            <a:headEnd/>
            <a:tailEnd/>
          </a:ln>
        </p:spPr>
      </p:pic>
      <p:pic>
        <p:nvPicPr>
          <p:cNvPr id="12" name="Picture 7" descr="bullet"/>
          <p:cNvPicPr>
            <a:picLocks noChangeAspect="1" noChangeArrowheads="1"/>
          </p:cNvPicPr>
          <p:nvPr/>
        </p:nvPicPr>
        <p:blipFill>
          <a:blip r:embed="rId11"/>
          <a:srcRect/>
          <a:stretch>
            <a:fillRect/>
          </a:stretch>
        </p:blipFill>
        <p:spPr bwMode="auto">
          <a:xfrm>
            <a:off x="381000" y="3352800"/>
            <a:ext cx="273142" cy="252413"/>
          </a:xfrm>
          <a:prstGeom prst="rect">
            <a:avLst/>
          </a:prstGeom>
          <a:noFill/>
          <a:ln w="9525">
            <a:noFill/>
            <a:miter lim="800000"/>
            <a:headEnd/>
            <a:tailEnd/>
          </a:ln>
        </p:spPr>
      </p:pic>
      <p:pic>
        <p:nvPicPr>
          <p:cNvPr id="13" name="Picture 7" descr="bullet"/>
          <p:cNvPicPr>
            <a:picLocks noChangeAspect="1" noChangeArrowheads="1"/>
          </p:cNvPicPr>
          <p:nvPr/>
        </p:nvPicPr>
        <p:blipFill>
          <a:blip r:embed="rId11"/>
          <a:srcRect/>
          <a:stretch>
            <a:fillRect/>
          </a:stretch>
        </p:blipFill>
        <p:spPr bwMode="auto">
          <a:xfrm>
            <a:off x="381000" y="3810000"/>
            <a:ext cx="273142" cy="252413"/>
          </a:xfrm>
          <a:prstGeom prst="rect">
            <a:avLst/>
          </a:prstGeom>
          <a:noFill/>
          <a:ln w="9525">
            <a:noFill/>
            <a:miter lim="800000"/>
            <a:headEnd/>
            <a:tailEnd/>
          </a:ln>
        </p:spPr>
      </p:pic>
      <p:pic>
        <p:nvPicPr>
          <p:cNvPr id="14" name="Picture 7" descr="bullet"/>
          <p:cNvPicPr>
            <a:picLocks noChangeAspect="1" noChangeArrowheads="1"/>
          </p:cNvPicPr>
          <p:nvPr/>
        </p:nvPicPr>
        <p:blipFill>
          <a:blip r:embed="rId11"/>
          <a:srcRect/>
          <a:stretch>
            <a:fillRect/>
          </a:stretch>
        </p:blipFill>
        <p:spPr bwMode="auto">
          <a:xfrm>
            <a:off x="381000" y="4343400"/>
            <a:ext cx="273142" cy="252413"/>
          </a:xfrm>
          <a:prstGeom prst="rect">
            <a:avLst/>
          </a:prstGeom>
          <a:noFill/>
          <a:ln w="9525">
            <a:noFill/>
            <a:miter lim="800000"/>
            <a:headEnd/>
            <a:tailEnd/>
          </a:ln>
        </p:spPr>
      </p:pic>
      <p:pic>
        <p:nvPicPr>
          <p:cNvPr id="15" name="Picture 7" descr="bullet"/>
          <p:cNvPicPr>
            <a:picLocks noChangeAspect="1" noChangeArrowheads="1"/>
          </p:cNvPicPr>
          <p:nvPr/>
        </p:nvPicPr>
        <p:blipFill>
          <a:blip r:embed="rId11"/>
          <a:srcRect/>
          <a:stretch>
            <a:fillRect/>
          </a:stretch>
        </p:blipFill>
        <p:spPr bwMode="auto">
          <a:xfrm>
            <a:off x="381000" y="5257800"/>
            <a:ext cx="273142" cy="252413"/>
          </a:xfrm>
          <a:prstGeom prst="rect">
            <a:avLst/>
          </a:prstGeom>
          <a:noFill/>
          <a:ln w="9525">
            <a:noFill/>
            <a:miter lim="800000"/>
            <a:headEnd/>
            <a:tailEnd/>
          </a:ln>
        </p:spPr>
      </p:pic>
      <p:pic>
        <p:nvPicPr>
          <p:cNvPr id="16" name="Picture 7" descr="bullet"/>
          <p:cNvPicPr>
            <a:picLocks noChangeAspect="1" noChangeArrowheads="1"/>
          </p:cNvPicPr>
          <p:nvPr/>
        </p:nvPicPr>
        <p:blipFill>
          <a:blip r:embed="rId11"/>
          <a:srcRect/>
          <a:stretch>
            <a:fillRect/>
          </a:stretch>
        </p:blipFill>
        <p:spPr bwMode="auto">
          <a:xfrm>
            <a:off x="4648200" y="2209800"/>
            <a:ext cx="273142" cy="252413"/>
          </a:xfrm>
          <a:prstGeom prst="rect">
            <a:avLst/>
          </a:prstGeom>
          <a:noFill/>
          <a:ln w="9525">
            <a:noFill/>
            <a:miter lim="800000"/>
            <a:headEnd/>
            <a:tailEnd/>
          </a:ln>
        </p:spPr>
      </p:pic>
      <p:pic>
        <p:nvPicPr>
          <p:cNvPr id="17" name="Picture 7" descr="bullet"/>
          <p:cNvPicPr>
            <a:picLocks noChangeAspect="1" noChangeArrowheads="1"/>
          </p:cNvPicPr>
          <p:nvPr/>
        </p:nvPicPr>
        <p:blipFill>
          <a:blip r:embed="rId11"/>
          <a:srcRect/>
          <a:stretch>
            <a:fillRect/>
          </a:stretch>
        </p:blipFill>
        <p:spPr bwMode="auto">
          <a:xfrm>
            <a:off x="4648200" y="2819400"/>
            <a:ext cx="273142" cy="252413"/>
          </a:xfrm>
          <a:prstGeom prst="rect">
            <a:avLst/>
          </a:prstGeom>
          <a:noFill/>
          <a:ln w="9525">
            <a:noFill/>
            <a:miter lim="800000"/>
            <a:headEnd/>
            <a:tailEnd/>
          </a:ln>
        </p:spPr>
      </p:pic>
      <p:pic>
        <p:nvPicPr>
          <p:cNvPr id="18" name="Picture 7" descr="bullet"/>
          <p:cNvPicPr>
            <a:picLocks noChangeAspect="1" noChangeArrowheads="1"/>
          </p:cNvPicPr>
          <p:nvPr/>
        </p:nvPicPr>
        <p:blipFill>
          <a:blip r:embed="rId11"/>
          <a:srcRect/>
          <a:stretch>
            <a:fillRect/>
          </a:stretch>
        </p:blipFill>
        <p:spPr bwMode="auto">
          <a:xfrm>
            <a:off x="4648200" y="3352800"/>
            <a:ext cx="273142" cy="252413"/>
          </a:xfrm>
          <a:prstGeom prst="rect">
            <a:avLst/>
          </a:prstGeom>
          <a:noFill/>
          <a:ln w="9525">
            <a:noFill/>
            <a:miter lim="800000"/>
            <a:headEnd/>
            <a:tailEnd/>
          </a:ln>
        </p:spPr>
      </p:pic>
      <p:pic>
        <p:nvPicPr>
          <p:cNvPr id="19" name="Picture 7" descr="bullet"/>
          <p:cNvPicPr>
            <a:picLocks noChangeAspect="1" noChangeArrowheads="1"/>
          </p:cNvPicPr>
          <p:nvPr/>
        </p:nvPicPr>
        <p:blipFill>
          <a:blip r:embed="rId11"/>
          <a:srcRect/>
          <a:stretch>
            <a:fillRect/>
          </a:stretch>
        </p:blipFill>
        <p:spPr bwMode="auto">
          <a:xfrm>
            <a:off x="4648200" y="3810000"/>
            <a:ext cx="273142" cy="252413"/>
          </a:xfrm>
          <a:prstGeom prst="rect">
            <a:avLst/>
          </a:prstGeom>
          <a:noFill/>
          <a:ln w="9525">
            <a:noFill/>
            <a:miter lim="800000"/>
            <a:headEnd/>
            <a:tailEnd/>
          </a:ln>
        </p:spPr>
      </p:pic>
      <p:pic>
        <p:nvPicPr>
          <p:cNvPr id="20" name="Picture 7" descr="bullet"/>
          <p:cNvPicPr>
            <a:picLocks noChangeAspect="1" noChangeArrowheads="1"/>
          </p:cNvPicPr>
          <p:nvPr/>
        </p:nvPicPr>
        <p:blipFill>
          <a:blip r:embed="rId11"/>
          <a:srcRect/>
          <a:stretch>
            <a:fillRect/>
          </a:stretch>
        </p:blipFill>
        <p:spPr bwMode="auto">
          <a:xfrm>
            <a:off x="4648200" y="4267200"/>
            <a:ext cx="273142" cy="252413"/>
          </a:xfrm>
          <a:prstGeom prst="rect">
            <a:avLst/>
          </a:prstGeom>
          <a:noFill/>
          <a:ln w="9525">
            <a:noFill/>
            <a:miter lim="800000"/>
            <a:headEnd/>
            <a:tailEnd/>
          </a:ln>
        </p:spPr>
      </p:pic>
      <p:pic>
        <p:nvPicPr>
          <p:cNvPr id="21" name="Picture 7" descr="bullet"/>
          <p:cNvPicPr>
            <a:picLocks noChangeAspect="1" noChangeArrowheads="1"/>
          </p:cNvPicPr>
          <p:nvPr/>
        </p:nvPicPr>
        <p:blipFill>
          <a:blip r:embed="rId11"/>
          <a:srcRect/>
          <a:stretch>
            <a:fillRect/>
          </a:stretch>
        </p:blipFill>
        <p:spPr bwMode="auto">
          <a:xfrm>
            <a:off x="4648200" y="5257800"/>
            <a:ext cx="273142" cy="25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Overlap of Well-Woman and Preconception Care Needs:</a:t>
            </a:r>
          </a:p>
        </p:txBody>
      </p:sp>
      <p:sp>
        <p:nvSpPr>
          <p:cNvPr id="146434" name="Rectangle 3"/>
          <p:cNvSpPr>
            <a:spLocks noGrp="1" noChangeArrowheads="1"/>
          </p:cNvSpPr>
          <p:nvPr>
            <p:ph type="body" idx="1"/>
          </p:nvPr>
        </p:nvSpPr>
        <p:spPr/>
        <p:txBody>
          <a:bodyPr/>
          <a:lstStyle/>
          <a:p>
            <a:pPr eaLnBrk="1" hangingPunct="1">
              <a:lnSpc>
                <a:spcPct val="90000"/>
              </a:lnSpc>
            </a:pPr>
            <a:r>
              <a:rPr lang="en-US" sz="2400" dirty="0" smtClean="0">
                <a:solidFill>
                  <a:srgbClr val="3333CC"/>
                </a:solidFill>
              </a:rPr>
              <a:t>History of GDM (increases risks of Type 2 diabetes)</a:t>
            </a:r>
          </a:p>
          <a:p>
            <a:pPr eaLnBrk="1" hangingPunct="1">
              <a:lnSpc>
                <a:spcPct val="90000"/>
              </a:lnSpc>
            </a:pPr>
            <a:r>
              <a:rPr lang="en-US" sz="2400" dirty="0" smtClean="0">
                <a:solidFill>
                  <a:srgbClr val="3333CC"/>
                </a:solidFill>
              </a:rPr>
              <a:t>Family planning/contraceptive needs (especially needs counseling regarding risks of short </a:t>
            </a:r>
            <a:r>
              <a:rPr lang="en-US" sz="2400" dirty="0" err="1" smtClean="0">
                <a:solidFill>
                  <a:srgbClr val="3333CC"/>
                </a:solidFill>
              </a:rPr>
              <a:t>interconceptional</a:t>
            </a:r>
            <a:r>
              <a:rPr lang="en-US" sz="2400" dirty="0" smtClean="0">
                <a:solidFill>
                  <a:srgbClr val="3333CC"/>
                </a:solidFill>
              </a:rPr>
              <a:t> spacing)</a:t>
            </a:r>
          </a:p>
          <a:p>
            <a:pPr eaLnBrk="1" hangingPunct="1">
              <a:lnSpc>
                <a:spcPct val="90000"/>
              </a:lnSpc>
            </a:pPr>
            <a:r>
              <a:rPr lang="en-US" sz="2400" dirty="0" smtClean="0">
                <a:solidFill>
                  <a:srgbClr val="3333CC"/>
                </a:solidFill>
              </a:rPr>
              <a:t>No rubella immunity</a:t>
            </a:r>
          </a:p>
          <a:p>
            <a:pPr eaLnBrk="1" hangingPunct="1">
              <a:lnSpc>
                <a:spcPct val="90000"/>
              </a:lnSpc>
            </a:pPr>
            <a:r>
              <a:rPr lang="en-US" sz="2400" dirty="0" smtClean="0">
                <a:solidFill>
                  <a:srgbClr val="3333CC"/>
                </a:solidFill>
              </a:rPr>
              <a:t>Overweight (may increase risks of GDM and development of Type 2 diabetes)</a:t>
            </a:r>
          </a:p>
          <a:p>
            <a:pPr eaLnBrk="1" hangingPunct="1">
              <a:lnSpc>
                <a:spcPct val="90000"/>
              </a:lnSpc>
            </a:pPr>
            <a:r>
              <a:rPr lang="en-US" sz="2400" dirty="0" smtClean="0">
                <a:solidFill>
                  <a:srgbClr val="3333CC"/>
                </a:solidFill>
              </a:rPr>
              <a:t>No physical exercise (may increase risks of GDM and development of Type 2 diabetes)</a:t>
            </a:r>
          </a:p>
          <a:p>
            <a:pPr eaLnBrk="1" hangingPunct="1">
              <a:lnSpc>
                <a:spcPct val="90000"/>
              </a:lnSpc>
            </a:pPr>
            <a:r>
              <a:rPr lang="en-US" sz="2400" dirty="0" smtClean="0">
                <a:solidFill>
                  <a:srgbClr val="3333CC"/>
                </a:solidFill>
              </a:rPr>
              <a:t>Not taking multivitamins or folic acid</a:t>
            </a:r>
          </a:p>
          <a:p>
            <a:pPr eaLnBrk="1" hangingPunct="1">
              <a:lnSpc>
                <a:spcPct val="90000"/>
              </a:lnSpc>
            </a:pPr>
            <a:endParaRPr lang="en-US" sz="2400" dirty="0" smtClean="0">
              <a:solidFill>
                <a:srgbClr val="3333CC"/>
              </a:solidFill>
            </a:endParaRPr>
          </a:p>
        </p:txBody>
      </p:sp>
      <p:pic>
        <p:nvPicPr>
          <p:cNvPr id="146435" name="Picture 4" descr="bullet"/>
          <p:cNvPicPr>
            <a:picLocks noChangeAspect="1" noChangeArrowheads="1"/>
          </p:cNvPicPr>
          <p:nvPr/>
        </p:nvPicPr>
        <p:blipFill>
          <a:blip r:embed="rId2"/>
          <a:srcRect/>
          <a:stretch>
            <a:fillRect/>
          </a:stretch>
        </p:blipFill>
        <p:spPr bwMode="auto">
          <a:xfrm>
            <a:off x="685800" y="2057400"/>
            <a:ext cx="355600" cy="328613"/>
          </a:xfrm>
          <a:prstGeom prst="rect">
            <a:avLst/>
          </a:prstGeom>
          <a:noFill/>
          <a:ln w="9525">
            <a:noFill/>
            <a:miter lim="800000"/>
            <a:headEnd/>
            <a:tailEnd/>
          </a:ln>
        </p:spPr>
      </p:pic>
      <p:pic>
        <p:nvPicPr>
          <p:cNvPr id="146436" name="Picture 5" descr="bullet"/>
          <p:cNvPicPr>
            <a:picLocks noChangeAspect="1" noChangeArrowheads="1"/>
          </p:cNvPicPr>
          <p:nvPr/>
        </p:nvPicPr>
        <p:blipFill>
          <a:blip r:embed="rId2"/>
          <a:srcRect/>
          <a:stretch>
            <a:fillRect/>
          </a:stretch>
        </p:blipFill>
        <p:spPr bwMode="auto">
          <a:xfrm>
            <a:off x="685800" y="2438400"/>
            <a:ext cx="355600" cy="328613"/>
          </a:xfrm>
          <a:prstGeom prst="rect">
            <a:avLst/>
          </a:prstGeom>
          <a:noFill/>
          <a:ln w="9525">
            <a:noFill/>
            <a:miter lim="800000"/>
            <a:headEnd/>
            <a:tailEnd/>
          </a:ln>
        </p:spPr>
      </p:pic>
      <p:pic>
        <p:nvPicPr>
          <p:cNvPr id="146437" name="Picture 6" descr="bullet"/>
          <p:cNvPicPr>
            <a:picLocks noChangeAspect="1" noChangeArrowheads="1"/>
          </p:cNvPicPr>
          <p:nvPr/>
        </p:nvPicPr>
        <p:blipFill>
          <a:blip r:embed="rId2"/>
          <a:srcRect/>
          <a:stretch>
            <a:fillRect/>
          </a:stretch>
        </p:blipFill>
        <p:spPr bwMode="auto">
          <a:xfrm>
            <a:off x="685800" y="3505200"/>
            <a:ext cx="355600" cy="328613"/>
          </a:xfrm>
          <a:prstGeom prst="rect">
            <a:avLst/>
          </a:prstGeom>
          <a:noFill/>
          <a:ln w="9525">
            <a:noFill/>
            <a:miter lim="800000"/>
            <a:headEnd/>
            <a:tailEnd/>
          </a:ln>
        </p:spPr>
      </p:pic>
      <p:pic>
        <p:nvPicPr>
          <p:cNvPr id="146438" name="Picture 7" descr="bullet"/>
          <p:cNvPicPr>
            <a:picLocks noChangeAspect="1" noChangeArrowheads="1"/>
          </p:cNvPicPr>
          <p:nvPr/>
        </p:nvPicPr>
        <p:blipFill>
          <a:blip r:embed="rId2"/>
          <a:srcRect/>
          <a:stretch>
            <a:fillRect/>
          </a:stretch>
        </p:blipFill>
        <p:spPr bwMode="auto">
          <a:xfrm>
            <a:off x="685800" y="3886200"/>
            <a:ext cx="355600" cy="328613"/>
          </a:xfrm>
          <a:prstGeom prst="rect">
            <a:avLst/>
          </a:prstGeom>
          <a:noFill/>
          <a:ln w="9525">
            <a:noFill/>
            <a:miter lim="800000"/>
            <a:headEnd/>
            <a:tailEnd/>
          </a:ln>
        </p:spPr>
      </p:pic>
      <p:pic>
        <p:nvPicPr>
          <p:cNvPr id="146439" name="Picture 8" descr="bullet"/>
          <p:cNvPicPr>
            <a:picLocks noChangeAspect="1" noChangeArrowheads="1"/>
          </p:cNvPicPr>
          <p:nvPr/>
        </p:nvPicPr>
        <p:blipFill>
          <a:blip r:embed="rId2"/>
          <a:srcRect/>
          <a:stretch>
            <a:fillRect/>
          </a:stretch>
        </p:blipFill>
        <p:spPr bwMode="auto">
          <a:xfrm>
            <a:off x="685800" y="4648200"/>
            <a:ext cx="355600" cy="328613"/>
          </a:xfrm>
          <a:prstGeom prst="rect">
            <a:avLst/>
          </a:prstGeom>
          <a:noFill/>
          <a:ln w="9525">
            <a:noFill/>
            <a:miter lim="800000"/>
            <a:headEnd/>
            <a:tailEnd/>
          </a:ln>
        </p:spPr>
      </p:pic>
      <p:pic>
        <p:nvPicPr>
          <p:cNvPr id="146440" name="Picture 9" descr="bullet"/>
          <p:cNvPicPr>
            <a:picLocks noChangeAspect="1" noChangeArrowheads="1"/>
          </p:cNvPicPr>
          <p:nvPr/>
        </p:nvPicPr>
        <p:blipFill>
          <a:blip r:embed="rId2"/>
          <a:srcRect/>
          <a:stretch>
            <a:fillRect/>
          </a:stretch>
        </p:blipFill>
        <p:spPr bwMode="auto">
          <a:xfrm>
            <a:off x="685800" y="5334000"/>
            <a:ext cx="355600" cy="328613"/>
          </a:xfrm>
          <a:prstGeom prst="rect">
            <a:avLst/>
          </a:prstGeom>
          <a:noFill/>
          <a:ln w="9525">
            <a:noFill/>
            <a:miter lim="800000"/>
            <a:headEnd/>
            <a:tailEnd/>
          </a:ln>
        </p:spPr>
      </p:pic>
      <p:sp>
        <p:nvSpPr>
          <p:cNvPr id="247818" name="AutoShape 10">
            <a:hlinkClick r:id="rId3"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Ethnicity-based Screening</a:t>
            </a:r>
          </a:p>
        </p:txBody>
      </p:sp>
      <p:sp>
        <p:nvSpPr>
          <p:cNvPr id="73730" name="Rectangle 3"/>
          <p:cNvSpPr>
            <a:spLocks noGrp="1" noChangeArrowheads="1"/>
          </p:cNvSpPr>
          <p:nvPr>
            <p:ph type="body" idx="1"/>
          </p:nvPr>
        </p:nvSpPr>
        <p:spPr>
          <a:xfrm>
            <a:off x="304800" y="1600200"/>
            <a:ext cx="8839200" cy="4800600"/>
          </a:xfrm>
        </p:spPr>
        <p:txBody>
          <a:bodyPr/>
          <a:lstStyle/>
          <a:p>
            <a:pPr eaLnBrk="1" hangingPunct="1">
              <a:buFontTx/>
              <a:buNone/>
            </a:pPr>
            <a:r>
              <a:rPr lang="en-US" sz="2000" dirty="0" smtClean="0">
                <a:solidFill>
                  <a:srgbClr val="3333CC"/>
                </a:solidFill>
              </a:rPr>
              <a:t>Couples who are at risk for any ethnicity-based conditions should be offered preconception counseling about the risks of that condition to future pregnancies. Screening and/or testing should be offered on the basis of the couples’</a:t>
            </a:r>
            <a:r>
              <a:rPr lang="en-US" altLang="ja-JP" sz="2000" dirty="0" smtClean="0">
                <a:solidFill>
                  <a:srgbClr val="3333CC"/>
                </a:solidFill>
              </a:rPr>
              <a:t> preferences. This may require referral to a genetic counselor or clinical geneticist, especially in the instance of a positive finding.</a:t>
            </a:r>
          </a:p>
          <a:p>
            <a:pPr eaLnBrk="1" hangingPunct="1">
              <a:buNone/>
            </a:pPr>
            <a:r>
              <a:rPr lang="en-US" sz="2000" dirty="0">
                <a:solidFill>
                  <a:srgbClr val="3333CC"/>
                </a:solidFill>
              </a:rPr>
              <a:t>All couples, regardless of ethnicity, should be made aware of cystic </a:t>
            </a:r>
            <a:r>
              <a:rPr lang="en-US" sz="2000" dirty="0" smtClean="0">
                <a:solidFill>
                  <a:srgbClr val="3333CC"/>
                </a:solidFill>
              </a:rPr>
              <a:t>fibrosis carrier </a:t>
            </a:r>
            <a:r>
              <a:rPr lang="en-US" sz="2000" dirty="0">
                <a:solidFill>
                  <a:srgbClr val="3333CC"/>
                </a:solidFill>
              </a:rPr>
              <a:t>screening. </a:t>
            </a:r>
          </a:p>
          <a:p>
            <a:pPr marL="0">
              <a:spcBef>
                <a:spcPts val="0"/>
              </a:spcBef>
              <a:buNone/>
            </a:pPr>
            <a:r>
              <a:rPr lang="en-US" sz="2000" dirty="0" smtClean="0">
                <a:solidFill>
                  <a:srgbClr val="3333CC"/>
                </a:solidFill>
              </a:rPr>
              <a:t>Most common </a:t>
            </a:r>
            <a:r>
              <a:rPr lang="en-US" sz="2000" dirty="0">
                <a:solidFill>
                  <a:srgbClr val="3333CC"/>
                </a:solidFill>
              </a:rPr>
              <a:t>s</a:t>
            </a:r>
            <a:r>
              <a:rPr lang="en-US" sz="2000" dirty="0" smtClean="0">
                <a:solidFill>
                  <a:srgbClr val="3333CC"/>
                </a:solidFill>
              </a:rPr>
              <a:t>creening tests based on ethnic background:</a:t>
            </a: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r>
              <a:rPr lang="en-US" sz="2000" dirty="0" smtClean="0">
                <a:solidFill>
                  <a:srgbClr val="3333CC"/>
                </a:solidFill>
              </a:rPr>
              <a:t>		</a:t>
            </a:r>
          </a:p>
          <a:p>
            <a:pPr marL="457200" eaLnBrk="1" hangingPunct="1">
              <a:lnSpc>
                <a:spcPct val="70000"/>
              </a:lnSpc>
              <a:spcBef>
                <a:spcPts val="600"/>
              </a:spcBef>
              <a:buFontTx/>
              <a:buNone/>
            </a:pPr>
            <a:r>
              <a:rPr lang="en-US" sz="2000" b="1" dirty="0">
                <a:solidFill>
                  <a:srgbClr val="3333CC"/>
                </a:solidFill>
              </a:rPr>
              <a:t>	</a:t>
            </a:r>
            <a:r>
              <a:rPr lang="en-US" sz="2000" b="1" dirty="0" smtClean="0">
                <a:solidFill>
                  <a:srgbClr val="3333CC"/>
                </a:solidFill>
              </a:rPr>
              <a:t>	Strength of evidence:  B	  	Quality of evidence: II-3</a:t>
            </a:r>
          </a:p>
        </p:txBody>
      </p:sp>
      <p:sp>
        <p:nvSpPr>
          <p:cNvPr id="12186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12269479"/>
              </p:ext>
            </p:extLst>
          </p:nvPr>
        </p:nvGraphicFramePr>
        <p:xfrm>
          <a:off x="1524000" y="4191000"/>
          <a:ext cx="6096000" cy="1772920"/>
        </p:xfrm>
        <a:graphic>
          <a:graphicData uri="http://schemas.openxmlformats.org/drawingml/2006/table">
            <a:tbl>
              <a:tblPr bandRow="1">
                <a:tableStyleId>{5C22544A-7EE6-4342-B048-85BDC9FD1C3A}</a:tableStyleId>
              </a:tblPr>
              <a:tblGrid>
                <a:gridCol w="2743200"/>
                <a:gridCol w="3352800"/>
              </a:tblGrid>
              <a:tr h="370840">
                <a:tc>
                  <a:txBody>
                    <a:bodyPr/>
                    <a:lstStyle/>
                    <a:p>
                      <a:r>
                        <a:rPr lang="en-US" sz="1600" dirty="0" smtClean="0">
                          <a:solidFill>
                            <a:srgbClr val="3333CC"/>
                          </a:solidFill>
                        </a:rPr>
                        <a:t>Non-Hispanic White:</a:t>
                      </a:r>
                      <a:endParaRPr lang="en-US" sz="1600" dirty="0">
                        <a:solidFill>
                          <a:srgbClr val="3333CC"/>
                        </a:solidFill>
                      </a:endParaRPr>
                    </a:p>
                  </a:txBody>
                  <a:tcPr/>
                </a:tc>
                <a:tc>
                  <a:txBody>
                    <a:bodyPr/>
                    <a:lstStyle/>
                    <a:p>
                      <a:r>
                        <a:rPr lang="en-US" sz="1600" dirty="0" smtClean="0">
                          <a:solidFill>
                            <a:srgbClr val="3333CC"/>
                          </a:solidFill>
                        </a:rPr>
                        <a:t>Cystic</a:t>
                      </a:r>
                      <a:r>
                        <a:rPr lang="en-US" sz="1600" baseline="0" dirty="0" smtClean="0">
                          <a:solidFill>
                            <a:srgbClr val="3333CC"/>
                          </a:solidFill>
                        </a:rPr>
                        <a:t> Fibrosis carrier screening</a:t>
                      </a:r>
                      <a:endParaRPr lang="en-US" sz="1600" dirty="0">
                        <a:solidFill>
                          <a:srgbClr val="3333CC"/>
                        </a:solidFill>
                      </a:endParaRPr>
                    </a:p>
                  </a:txBody>
                  <a:tcPr/>
                </a:tc>
              </a:tr>
              <a:tr h="370840">
                <a:tc>
                  <a:txBody>
                    <a:bodyPr/>
                    <a:lstStyle/>
                    <a:p>
                      <a:r>
                        <a:rPr lang="en-US" sz="1600" dirty="0" smtClean="0">
                          <a:solidFill>
                            <a:srgbClr val="3333CC"/>
                          </a:solidFill>
                          <a:latin typeface="+mn-lt"/>
                          <a:ea typeface="+mn-ea"/>
                          <a:cs typeface="+mn-cs"/>
                        </a:rPr>
                        <a:t>Eastern European Jewish descent (</a:t>
                      </a:r>
                      <a:r>
                        <a:rPr lang="en-US" sz="1600" dirty="0" err="1" smtClean="0">
                          <a:solidFill>
                            <a:srgbClr val="3333CC"/>
                          </a:solidFill>
                          <a:latin typeface="+mn-lt"/>
                          <a:ea typeface="+mn-ea"/>
                          <a:cs typeface="+mn-cs"/>
                        </a:rPr>
                        <a:t>Ashkanazi</a:t>
                      </a:r>
                      <a:r>
                        <a:rPr lang="en-US" sz="1600" dirty="0" smtClean="0">
                          <a:solidFill>
                            <a:srgbClr val="3333CC"/>
                          </a:solidFill>
                          <a:latin typeface="+mn-lt"/>
                          <a:ea typeface="+mn-ea"/>
                          <a:cs typeface="+mn-cs"/>
                        </a:rPr>
                        <a:t> Jews):</a:t>
                      </a:r>
                      <a:endParaRPr lang="en-US" sz="1600" dirty="0">
                        <a:solidFill>
                          <a:srgbClr val="3333CC"/>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Tay</a:t>
                      </a:r>
                      <a:r>
                        <a:rPr lang="en-US" sz="1600" dirty="0" smtClean="0">
                          <a:solidFill>
                            <a:srgbClr val="3333CC"/>
                          </a:solidFill>
                          <a:latin typeface="+mn-lt"/>
                          <a:ea typeface="+mn-ea"/>
                          <a:cs typeface="+mn-cs"/>
                        </a:rPr>
                        <a:t>-Sachs disease, </a:t>
                      </a:r>
                      <a:r>
                        <a:rPr lang="en-US" sz="1600" dirty="0" err="1" smtClean="0">
                          <a:solidFill>
                            <a:srgbClr val="3333CC"/>
                          </a:solidFill>
                          <a:latin typeface="+mn-lt"/>
                          <a:ea typeface="+mn-ea"/>
                          <a:cs typeface="+mn-cs"/>
                        </a:rPr>
                        <a:t>Canavan</a:t>
                      </a:r>
                      <a:r>
                        <a:rPr lang="en-US" sz="1600" dirty="0" smtClean="0">
                          <a:solidFill>
                            <a:srgbClr val="3333CC"/>
                          </a:solidFill>
                          <a:latin typeface="+mn-lt"/>
                          <a:ea typeface="+mn-ea"/>
                          <a:cs typeface="+mn-cs"/>
                        </a:rPr>
                        <a:t> disease, familial </a:t>
                      </a:r>
                      <a:r>
                        <a:rPr lang="en-US" sz="1600" dirty="0" err="1" smtClean="0">
                          <a:solidFill>
                            <a:srgbClr val="3333CC"/>
                          </a:solidFill>
                          <a:latin typeface="+mn-lt"/>
                          <a:ea typeface="+mn-ea"/>
                          <a:cs typeface="+mn-cs"/>
                        </a:rPr>
                        <a:t>dysautonomia</a:t>
                      </a:r>
                      <a:r>
                        <a:rPr lang="en-US" sz="1600" dirty="0" smtClean="0">
                          <a:solidFill>
                            <a:srgbClr val="3333CC"/>
                          </a:solidFill>
                          <a:latin typeface="+mn-lt"/>
                          <a:ea typeface="+mn-ea"/>
                          <a:cs typeface="+mn-cs"/>
                        </a:rPr>
                        <a:t> and cystic fibrosis</a:t>
                      </a:r>
                    </a:p>
                  </a:txBody>
                  <a:tcPr/>
                </a:tc>
              </a:tr>
              <a:tr h="370840">
                <a:tc>
                  <a:txBody>
                    <a:bodyPr/>
                    <a:lstStyle/>
                    <a:p>
                      <a:r>
                        <a:rPr lang="en-US" sz="1600" dirty="0" smtClean="0">
                          <a:solidFill>
                            <a:srgbClr val="3333CC"/>
                          </a:solidFill>
                          <a:latin typeface="+mn-lt"/>
                          <a:ea typeface="+mn-ea"/>
                          <a:cs typeface="+mn-cs"/>
                        </a:rPr>
                        <a:t>African, Mediterranean and Southeast Asian: </a:t>
                      </a:r>
                      <a:endParaRPr lang="en-US" sz="1600" dirty="0">
                        <a:solidFill>
                          <a:srgbClr val="3333CC"/>
                        </a:solidFill>
                      </a:endParaRPr>
                    </a:p>
                  </a:txBody>
                  <a:tcPr/>
                </a:tc>
                <a:tc>
                  <a:txBody>
                    <a:bodyPr/>
                    <a:lstStyle/>
                    <a:p>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thalassemias</a:t>
                      </a:r>
                      <a:r>
                        <a:rPr lang="en-US" sz="1600" dirty="0" smtClean="0">
                          <a:solidFill>
                            <a:srgbClr val="3333CC"/>
                          </a:solidFill>
                        </a:rPr>
                        <a:t> and sickle cell disease</a:t>
                      </a:r>
                      <a:endParaRPr lang="en-US" sz="1600" dirty="0">
                        <a:solidFill>
                          <a:srgbClr val="3333CC"/>
                        </a:solidFill>
                      </a:endParaRPr>
                    </a:p>
                  </a:txBody>
                  <a:tcPr/>
                </a:tc>
              </a:tr>
            </a:tbl>
          </a:graphicData>
        </a:graphic>
      </p:graphicFrame>
    </p:spTree>
    <p:extLst>
      <p:ext uri="{BB962C8B-B14F-4D97-AF65-F5344CB8AC3E}">
        <p14:creationId xmlns:p14="http://schemas.microsoft.com/office/powerpoint/2010/main" val="2069568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81000"/>
            <a:ext cx="7772400" cy="1143000"/>
          </a:xfrm>
        </p:spPr>
        <p:txBody>
          <a:bodyPr/>
          <a:lstStyle/>
          <a:p>
            <a:pPr eaLnBrk="1" hangingPunct="1"/>
            <a:r>
              <a:rPr lang="en-US" sz="4000" b="1" dirty="0" smtClean="0">
                <a:solidFill>
                  <a:srgbClr val="3333CC"/>
                </a:solidFill>
              </a:rPr>
              <a:t>What is Preconception Care? </a:t>
            </a:r>
          </a:p>
        </p:txBody>
      </p:sp>
      <p:sp>
        <p:nvSpPr>
          <p:cNvPr id="40962" name="Rectangle 3"/>
          <p:cNvSpPr>
            <a:spLocks noGrp="1" noChangeArrowheads="1"/>
          </p:cNvSpPr>
          <p:nvPr>
            <p:ph type="body" idx="1"/>
          </p:nvPr>
        </p:nvSpPr>
        <p:spPr>
          <a:xfrm>
            <a:off x="533400" y="1981200"/>
            <a:ext cx="8229600" cy="4114800"/>
          </a:xfrm>
        </p:spPr>
        <p:txBody>
          <a:bodyPr/>
          <a:lstStyle/>
          <a:p>
            <a:pPr eaLnBrk="1" hangingPunct="1">
              <a:buFontTx/>
              <a:buNone/>
            </a:pPr>
            <a:r>
              <a:rPr lang="en-US" sz="2800" dirty="0" smtClean="0">
                <a:solidFill>
                  <a:srgbClr val="3333CC"/>
                </a:solidFill>
              </a:rPr>
              <a:t>In Module 1, preconception care was defined as:</a:t>
            </a:r>
          </a:p>
          <a:p>
            <a:pPr eaLnBrk="1" hangingPunct="1"/>
            <a:r>
              <a:rPr lang="en-US" sz="2800" dirty="0" smtClean="0">
                <a:solidFill>
                  <a:srgbClr val="3333CC"/>
                </a:solidFill>
              </a:rPr>
              <a:t>Giving protection</a:t>
            </a:r>
          </a:p>
          <a:p>
            <a:pPr eaLnBrk="1" hangingPunct="1"/>
            <a:r>
              <a:rPr lang="en-US" sz="2800" dirty="0" smtClean="0">
                <a:solidFill>
                  <a:srgbClr val="3333CC"/>
                </a:solidFill>
              </a:rPr>
              <a:t>Managing conditions</a:t>
            </a:r>
          </a:p>
          <a:p>
            <a:pPr eaLnBrk="1" hangingPunct="1"/>
            <a:r>
              <a:rPr lang="en-US" sz="2800" dirty="0" smtClean="0">
                <a:solidFill>
                  <a:srgbClr val="3333CC"/>
                </a:solidFill>
              </a:rPr>
              <a:t>Avoiding exposures known to be teratogenic</a:t>
            </a:r>
          </a:p>
        </p:txBody>
      </p:sp>
      <p:sp>
        <p:nvSpPr>
          <p:cNvPr id="62468" name="AutoShape 4">
            <a:hlinkClick r:id="" action="ppaction://hlinkshowjump?jump=nextslide"/>
          </p:cNvPr>
          <p:cNvSpPr>
            <a:spLocks noChangeArrowheads="1"/>
          </p:cNvSpPr>
          <p:nvPr/>
        </p:nvSpPr>
        <p:spPr bwMode="auto">
          <a:xfrm>
            <a:off x="8001000" y="57912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Next</a:t>
            </a:r>
          </a:p>
        </p:txBody>
      </p:sp>
      <p:pic>
        <p:nvPicPr>
          <p:cNvPr id="40964" name="Picture 5" descr="bullet"/>
          <p:cNvPicPr>
            <a:picLocks noChangeAspect="1" noChangeArrowheads="1"/>
          </p:cNvPicPr>
          <p:nvPr/>
        </p:nvPicPr>
        <p:blipFill>
          <a:blip r:embed="rId2"/>
          <a:srcRect/>
          <a:stretch>
            <a:fillRect/>
          </a:stretch>
        </p:blipFill>
        <p:spPr bwMode="auto">
          <a:xfrm>
            <a:off x="533400" y="2590800"/>
            <a:ext cx="355600" cy="328613"/>
          </a:xfrm>
          <a:prstGeom prst="rect">
            <a:avLst/>
          </a:prstGeom>
          <a:noFill/>
          <a:ln w="9525">
            <a:noFill/>
            <a:miter lim="800000"/>
            <a:headEnd/>
            <a:tailEnd/>
          </a:ln>
        </p:spPr>
      </p:pic>
      <p:pic>
        <p:nvPicPr>
          <p:cNvPr id="40965" name="Picture 6" descr="bullet"/>
          <p:cNvPicPr>
            <a:picLocks noChangeAspect="1" noChangeArrowheads="1"/>
          </p:cNvPicPr>
          <p:nvPr/>
        </p:nvPicPr>
        <p:blipFill>
          <a:blip r:embed="rId2"/>
          <a:srcRect/>
          <a:stretch>
            <a:fillRect/>
          </a:stretch>
        </p:blipFill>
        <p:spPr bwMode="auto">
          <a:xfrm>
            <a:off x="533400" y="3048000"/>
            <a:ext cx="355600" cy="328613"/>
          </a:xfrm>
          <a:prstGeom prst="rect">
            <a:avLst/>
          </a:prstGeom>
          <a:noFill/>
          <a:ln w="9525">
            <a:noFill/>
            <a:miter lim="800000"/>
            <a:headEnd/>
            <a:tailEnd/>
          </a:ln>
        </p:spPr>
      </p:pic>
      <p:pic>
        <p:nvPicPr>
          <p:cNvPr id="40966" name="Picture 7" descr="bullet"/>
          <p:cNvPicPr>
            <a:picLocks noChangeAspect="1" noChangeArrowheads="1"/>
          </p:cNvPicPr>
          <p:nvPr/>
        </p:nvPicPr>
        <p:blipFill>
          <a:blip r:embed="rId2"/>
          <a:srcRect/>
          <a:stretch>
            <a:fillRect/>
          </a:stretch>
        </p:blipFill>
        <p:spPr bwMode="auto">
          <a:xfrm>
            <a:off x="533400" y="3581400"/>
            <a:ext cx="355600" cy="328613"/>
          </a:xfrm>
          <a:prstGeom prst="rect">
            <a:avLst/>
          </a:prstGeom>
          <a:noFill/>
          <a:ln w="9525">
            <a:noFill/>
            <a:miter lim="800000"/>
            <a:headEnd/>
            <a:tailEnd/>
          </a:ln>
        </p:spPr>
      </p:pic>
      <p:sp>
        <p:nvSpPr>
          <p:cNvPr id="62472" name="Text Box 8"/>
          <p:cNvSpPr txBox="1">
            <a:spLocks noChangeArrowheads="1"/>
          </p:cNvSpPr>
          <p:nvPr/>
        </p:nvSpPr>
        <p:spPr bwMode="auto">
          <a:xfrm>
            <a:off x="990600" y="4267200"/>
            <a:ext cx="8153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0" dirty="0">
                <a:solidFill>
                  <a:srgbClr val="3333CC"/>
                </a:solidFill>
              </a:rPr>
              <a:t>… in order to achieve an optimal outcome of pregnancy for the woman, her child and her family.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04800" y="304800"/>
            <a:ext cx="8458200" cy="1143000"/>
          </a:xfrm>
        </p:spPr>
        <p:txBody>
          <a:bodyPr/>
          <a:lstStyle/>
          <a:p>
            <a:pPr eaLnBrk="1" hangingPunct="1"/>
            <a:r>
              <a:rPr lang="en-US" sz="3600" b="1" dirty="0" smtClean="0">
                <a:solidFill>
                  <a:srgbClr val="3333CC"/>
                </a:solidFill>
              </a:rPr>
              <a:t>Short </a:t>
            </a:r>
            <a:r>
              <a:rPr lang="en-US" sz="3600" b="1" dirty="0" err="1" smtClean="0">
                <a:solidFill>
                  <a:srgbClr val="3333CC"/>
                </a:solidFill>
              </a:rPr>
              <a:t>Interconceptional</a:t>
            </a:r>
            <a:r>
              <a:rPr lang="en-US" sz="3600" b="1" dirty="0" smtClean="0">
                <a:solidFill>
                  <a:srgbClr val="3333CC"/>
                </a:solidFill>
              </a:rPr>
              <a:t> Periods</a:t>
            </a:r>
          </a:p>
        </p:txBody>
      </p:sp>
      <p:sp>
        <p:nvSpPr>
          <p:cNvPr id="147458" name="Rectangle 3"/>
          <p:cNvSpPr>
            <a:spLocks noGrp="1" noChangeArrowheads="1"/>
          </p:cNvSpPr>
          <p:nvPr>
            <p:ph type="body" idx="1"/>
          </p:nvPr>
        </p:nvSpPr>
        <p:spPr/>
        <p:txBody>
          <a:bodyPr/>
          <a:lstStyle/>
          <a:p>
            <a:pPr eaLnBrk="1" hangingPunct="1"/>
            <a:r>
              <a:rPr lang="en-US" sz="2400" dirty="0" smtClean="0">
                <a:solidFill>
                  <a:srgbClr val="3333CC"/>
                </a:solidFill>
              </a:rPr>
              <a:t>Both short and long </a:t>
            </a:r>
            <a:r>
              <a:rPr lang="en-US" sz="2400" dirty="0" err="1" smtClean="0">
                <a:solidFill>
                  <a:srgbClr val="3333CC"/>
                </a:solidFill>
              </a:rPr>
              <a:t>interpregnancy</a:t>
            </a:r>
            <a:r>
              <a:rPr lang="en-US" sz="2400" dirty="0" smtClean="0">
                <a:solidFill>
                  <a:srgbClr val="3333CC"/>
                </a:solidFill>
              </a:rPr>
              <a:t> intervals have been associated with in increased risk of adverse </a:t>
            </a:r>
            <a:r>
              <a:rPr lang="en-US" sz="2400" dirty="0" err="1" smtClean="0">
                <a:solidFill>
                  <a:srgbClr val="3333CC"/>
                </a:solidFill>
              </a:rPr>
              <a:t>perinatal</a:t>
            </a:r>
            <a:r>
              <a:rPr lang="en-US" sz="2400" dirty="0" smtClean="0">
                <a:solidFill>
                  <a:srgbClr val="3333CC"/>
                </a:solidFill>
              </a:rPr>
              <a:t> outcomes.</a:t>
            </a:r>
          </a:p>
          <a:p>
            <a:pPr eaLnBrk="1" hangingPunct="1"/>
            <a:r>
              <a:rPr lang="en-US" sz="2400" dirty="0" smtClean="0">
                <a:solidFill>
                  <a:srgbClr val="3333CC"/>
                </a:solidFill>
              </a:rPr>
              <a:t>The reasons for the associations are unclear.</a:t>
            </a:r>
          </a:p>
          <a:p>
            <a:pPr eaLnBrk="1" hangingPunct="1"/>
            <a:r>
              <a:rPr lang="en-US" sz="2400" dirty="0" smtClean="0">
                <a:solidFill>
                  <a:srgbClr val="3333CC"/>
                </a:solidFill>
              </a:rPr>
              <a:t>A meta-analysis found </a:t>
            </a:r>
            <a:r>
              <a:rPr lang="en-US" sz="2400" dirty="0" err="1" smtClean="0">
                <a:solidFill>
                  <a:srgbClr val="3333CC"/>
                </a:solidFill>
              </a:rPr>
              <a:t>interpregnancy</a:t>
            </a:r>
            <a:r>
              <a:rPr lang="en-US" sz="2400" dirty="0" smtClean="0">
                <a:solidFill>
                  <a:srgbClr val="3333CC"/>
                </a:solidFill>
              </a:rPr>
              <a:t> intervals shorter than 18 mo and longer than 59 mo are significantly associated with adverse </a:t>
            </a:r>
            <a:r>
              <a:rPr lang="en-US" sz="2400" dirty="0" err="1" smtClean="0">
                <a:solidFill>
                  <a:srgbClr val="3333CC"/>
                </a:solidFill>
              </a:rPr>
              <a:t>perinatal</a:t>
            </a:r>
            <a:r>
              <a:rPr lang="en-US" sz="2400" dirty="0" smtClean="0">
                <a:solidFill>
                  <a:srgbClr val="3333CC"/>
                </a:solidFill>
              </a:rPr>
              <a:t> outcomes.</a:t>
            </a:r>
          </a:p>
          <a:p>
            <a:pPr marL="914400" lvl="2" indent="0" eaLnBrk="1" hangingPunct="1">
              <a:buFontTx/>
              <a:buNone/>
            </a:pPr>
            <a:r>
              <a:rPr lang="en-US" sz="2000" dirty="0" err="1" smtClean="0">
                <a:solidFill>
                  <a:srgbClr val="3333CC"/>
                </a:solidFill>
              </a:rPr>
              <a:t>Conde-Agudelo</a:t>
            </a:r>
            <a:r>
              <a:rPr lang="en-US" sz="2000" dirty="0" smtClean="0">
                <a:solidFill>
                  <a:srgbClr val="3333CC"/>
                </a:solidFill>
              </a:rPr>
              <a:t>, et al JAMA 2006; 295 (15), 1809-1823</a:t>
            </a:r>
          </a:p>
        </p:txBody>
      </p:sp>
      <p:sp>
        <p:nvSpPr>
          <p:cNvPr id="24576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hlinkClick r:id="rId3" action="ppaction://hlinksldjump"/>
              </a:rPr>
              <a:t> </a:t>
            </a:r>
            <a:endParaRPr lang="en-US" b="0" dirty="0">
              <a:latin typeface="Garamond" charset="0"/>
              <a:ea typeface="ＭＳ Ｐゴシック" charset="0"/>
            </a:endParaRPr>
          </a:p>
        </p:txBody>
      </p:sp>
      <p:pic>
        <p:nvPicPr>
          <p:cNvPr id="147460" name="Picture 7" descr="bullet"/>
          <p:cNvPicPr>
            <a:picLocks noChangeAspect="1" noChangeArrowheads="1"/>
          </p:cNvPicPr>
          <p:nvPr/>
        </p:nvPicPr>
        <p:blipFill>
          <a:blip r:embed="rId4"/>
          <a:srcRect/>
          <a:stretch>
            <a:fillRect/>
          </a:stretch>
        </p:blipFill>
        <p:spPr bwMode="auto">
          <a:xfrm>
            <a:off x="685800" y="2057400"/>
            <a:ext cx="355600" cy="328613"/>
          </a:xfrm>
          <a:prstGeom prst="rect">
            <a:avLst/>
          </a:prstGeom>
          <a:noFill/>
          <a:ln w="9525">
            <a:noFill/>
            <a:miter lim="800000"/>
            <a:headEnd/>
            <a:tailEnd/>
          </a:ln>
        </p:spPr>
      </p:pic>
      <p:pic>
        <p:nvPicPr>
          <p:cNvPr id="147461" name="Picture 8" descr="bullet"/>
          <p:cNvPicPr>
            <a:picLocks noChangeAspect="1" noChangeArrowheads="1"/>
          </p:cNvPicPr>
          <p:nvPr/>
        </p:nvPicPr>
        <p:blipFill>
          <a:blip r:embed="rId4"/>
          <a:srcRect/>
          <a:stretch>
            <a:fillRect/>
          </a:stretch>
        </p:blipFill>
        <p:spPr bwMode="auto">
          <a:xfrm>
            <a:off x="685800" y="3200400"/>
            <a:ext cx="355600" cy="328613"/>
          </a:xfrm>
          <a:prstGeom prst="rect">
            <a:avLst/>
          </a:prstGeom>
          <a:noFill/>
          <a:ln w="9525">
            <a:noFill/>
            <a:miter lim="800000"/>
            <a:headEnd/>
            <a:tailEnd/>
          </a:ln>
        </p:spPr>
      </p:pic>
      <p:pic>
        <p:nvPicPr>
          <p:cNvPr id="147462" name="Picture 9" descr="bullet"/>
          <p:cNvPicPr>
            <a:picLocks noChangeAspect="1" noChangeArrowheads="1"/>
          </p:cNvPicPr>
          <p:nvPr/>
        </p:nvPicPr>
        <p:blipFill>
          <a:blip r:embed="rId4"/>
          <a:srcRect/>
          <a:stretch>
            <a:fillRect/>
          </a:stretch>
        </p:blipFill>
        <p:spPr bwMode="auto">
          <a:xfrm>
            <a:off x="685800" y="36576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History of GDM</a:t>
            </a:r>
          </a:p>
        </p:txBody>
      </p:sp>
      <p:sp>
        <p:nvSpPr>
          <p:cNvPr id="148482" name="Rectangle 3"/>
          <p:cNvSpPr>
            <a:spLocks noGrp="1" noChangeArrowheads="1"/>
          </p:cNvSpPr>
          <p:nvPr>
            <p:ph type="body" idx="1"/>
          </p:nvPr>
        </p:nvSpPr>
        <p:spPr/>
        <p:txBody>
          <a:bodyPr/>
          <a:lstStyle/>
          <a:p>
            <a:pPr eaLnBrk="1" hangingPunct="1">
              <a:lnSpc>
                <a:spcPct val="90000"/>
              </a:lnSpc>
            </a:pPr>
            <a:r>
              <a:rPr lang="en-US" sz="2400" dirty="0" smtClean="0">
                <a:solidFill>
                  <a:srgbClr val="3333CC"/>
                </a:solidFill>
              </a:rPr>
              <a:t>Meta-analysis indicates that women with GDM have a RR of developing type 2 diabetes of 7.43 (95% CI 4.49-11.51) when compared with women who had a </a:t>
            </a:r>
            <a:r>
              <a:rPr lang="en-US" sz="2400" dirty="0" err="1" smtClean="0">
                <a:solidFill>
                  <a:srgbClr val="3333CC"/>
                </a:solidFill>
              </a:rPr>
              <a:t>normoglycemic</a:t>
            </a:r>
            <a:r>
              <a:rPr lang="en-US" sz="2400" dirty="0" smtClean="0">
                <a:solidFill>
                  <a:srgbClr val="3333CC"/>
                </a:solidFill>
              </a:rPr>
              <a:t> pregnancy </a:t>
            </a:r>
            <a:r>
              <a:rPr lang="en-US" sz="1400" dirty="0" smtClean="0">
                <a:solidFill>
                  <a:srgbClr val="3333CC"/>
                </a:solidFill>
              </a:rPr>
              <a:t>(Bellamy, et al. Lancet 2009;373: 1773-79)</a:t>
            </a:r>
          </a:p>
          <a:p>
            <a:pPr eaLnBrk="1" hangingPunct="1">
              <a:lnSpc>
                <a:spcPct val="90000"/>
              </a:lnSpc>
            </a:pPr>
            <a:r>
              <a:rPr lang="en-US" sz="2400" dirty="0" smtClean="0">
                <a:solidFill>
                  <a:srgbClr val="3333CC"/>
                </a:solidFill>
              </a:rPr>
              <a:t>Screening for type 2 diabetes is a recommended component of postpartum care (ADA, ACOG)</a:t>
            </a:r>
          </a:p>
          <a:p>
            <a:pPr eaLnBrk="1" hangingPunct="1">
              <a:lnSpc>
                <a:spcPct val="90000"/>
              </a:lnSpc>
            </a:pPr>
            <a:r>
              <a:rPr lang="en-US" sz="2400" dirty="0" smtClean="0">
                <a:solidFill>
                  <a:srgbClr val="3333CC"/>
                </a:solidFill>
              </a:rPr>
              <a:t>Postpartum attention to lifestyle modifications, such as healthy diet, physical activity and breast-feeding, might reduce or potentially prevent women who experienced GDM from progressing to type 2 diabetes. </a:t>
            </a:r>
            <a:r>
              <a:rPr lang="en-US" sz="1400" dirty="0" smtClean="0">
                <a:solidFill>
                  <a:srgbClr val="3333CC"/>
                </a:solidFill>
              </a:rPr>
              <a:t>(Bentley-Lewis, et al. Nature Clinical Practice 2008; 4(10) 552-558)</a:t>
            </a:r>
          </a:p>
        </p:txBody>
      </p:sp>
      <p:pic>
        <p:nvPicPr>
          <p:cNvPr id="148483" name="Picture 4" descr="bullet"/>
          <p:cNvPicPr>
            <a:picLocks noChangeAspect="1" noChangeArrowheads="1"/>
          </p:cNvPicPr>
          <p:nvPr/>
        </p:nvPicPr>
        <p:blipFill>
          <a:blip r:embed="rId2"/>
          <a:srcRect/>
          <a:stretch>
            <a:fillRect/>
          </a:stretch>
        </p:blipFill>
        <p:spPr bwMode="auto">
          <a:xfrm>
            <a:off x="685800" y="1981200"/>
            <a:ext cx="355600" cy="328613"/>
          </a:xfrm>
          <a:prstGeom prst="rect">
            <a:avLst/>
          </a:prstGeom>
          <a:noFill/>
          <a:ln w="9525">
            <a:noFill/>
            <a:miter lim="800000"/>
            <a:headEnd/>
            <a:tailEnd/>
          </a:ln>
        </p:spPr>
      </p:pic>
      <p:pic>
        <p:nvPicPr>
          <p:cNvPr id="148484" name="Picture 5" descr="bullet"/>
          <p:cNvPicPr>
            <a:picLocks noChangeAspect="1" noChangeArrowheads="1"/>
          </p:cNvPicPr>
          <p:nvPr/>
        </p:nvPicPr>
        <p:blipFill>
          <a:blip r:embed="rId2"/>
          <a:srcRect/>
          <a:stretch>
            <a:fillRect/>
          </a:stretch>
        </p:blipFill>
        <p:spPr bwMode="auto">
          <a:xfrm>
            <a:off x="685800" y="2057400"/>
            <a:ext cx="355600" cy="328613"/>
          </a:xfrm>
          <a:prstGeom prst="rect">
            <a:avLst/>
          </a:prstGeom>
          <a:noFill/>
          <a:ln w="9525">
            <a:noFill/>
            <a:miter lim="800000"/>
            <a:headEnd/>
            <a:tailEnd/>
          </a:ln>
        </p:spPr>
      </p:pic>
      <p:pic>
        <p:nvPicPr>
          <p:cNvPr id="148485" name="Picture 6" descr="bullet"/>
          <p:cNvPicPr>
            <a:picLocks noChangeAspect="1" noChangeArrowheads="1"/>
          </p:cNvPicPr>
          <p:nvPr/>
        </p:nvPicPr>
        <p:blipFill>
          <a:blip r:embed="rId2"/>
          <a:srcRect/>
          <a:stretch>
            <a:fillRect/>
          </a:stretch>
        </p:blipFill>
        <p:spPr bwMode="auto">
          <a:xfrm>
            <a:off x="685800" y="3352800"/>
            <a:ext cx="355600" cy="328613"/>
          </a:xfrm>
          <a:prstGeom prst="rect">
            <a:avLst/>
          </a:prstGeom>
          <a:noFill/>
          <a:ln w="9525">
            <a:noFill/>
            <a:miter lim="800000"/>
            <a:headEnd/>
            <a:tailEnd/>
          </a:ln>
        </p:spPr>
      </p:pic>
      <p:pic>
        <p:nvPicPr>
          <p:cNvPr id="148486" name="Picture 7" descr="bullet"/>
          <p:cNvPicPr>
            <a:picLocks noChangeAspect="1" noChangeArrowheads="1"/>
          </p:cNvPicPr>
          <p:nvPr/>
        </p:nvPicPr>
        <p:blipFill>
          <a:blip r:embed="rId2"/>
          <a:srcRect/>
          <a:stretch>
            <a:fillRect/>
          </a:stretch>
        </p:blipFill>
        <p:spPr bwMode="auto">
          <a:xfrm>
            <a:off x="685800" y="4191000"/>
            <a:ext cx="355600" cy="328613"/>
          </a:xfrm>
          <a:prstGeom prst="rect">
            <a:avLst/>
          </a:prstGeom>
          <a:noFill/>
          <a:ln w="9525">
            <a:noFill/>
            <a:miter lim="800000"/>
            <a:headEnd/>
            <a:tailEnd/>
          </a:ln>
        </p:spPr>
      </p:pic>
      <p:sp>
        <p:nvSpPr>
          <p:cNvPr id="231432" name="AutoShape 8">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4" action="ppaction://hlinksldjump"/>
              </a:rPr>
              <a:t>Back</a:t>
            </a:r>
            <a:r>
              <a:rPr lang="en-US" b="0" dirty="0">
                <a:latin typeface="Garamond" charset="0"/>
                <a:ea typeface="ＭＳ Ｐゴシック" charset="0"/>
                <a:hlinkClick r:id="rId4" action="ppaction://hlinksldjump"/>
              </a:rPr>
              <a:t> </a:t>
            </a:r>
            <a:endParaRPr lang="en-US" b="0" dirty="0">
              <a:latin typeface="Garamond" charset="0"/>
              <a:ea typeface="ＭＳ Ｐゴシック"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228600"/>
            <a:ext cx="7772400" cy="1143000"/>
          </a:xfrm>
        </p:spPr>
        <p:txBody>
          <a:bodyPr/>
          <a:lstStyle/>
          <a:p>
            <a:pPr eaLnBrk="1" hangingPunct="1"/>
            <a:r>
              <a:rPr lang="en-US" sz="3600" b="1" dirty="0" smtClean="0">
                <a:solidFill>
                  <a:srgbClr val="3333CC"/>
                </a:solidFill>
              </a:rPr>
              <a:t>Overweight</a:t>
            </a:r>
          </a:p>
        </p:txBody>
      </p:sp>
      <p:sp>
        <p:nvSpPr>
          <p:cNvPr id="239619" name="Rectangle 3"/>
          <p:cNvSpPr>
            <a:spLocks noGrp="1" noChangeArrowheads="1"/>
          </p:cNvSpPr>
          <p:nvPr>
            <p:ph type="body" idx="1"/>
          </p:nvPr>
        </p:nvSpPr>
        <p:spPr>
          <a:xfrm>
            <a:off x="685800" y="1676400"/>
            <a:ext cx="7848600" cy="4114800"/>
          </a:xfrm>
        </p:spPr>
        <p:txBody>
          <a:bodyPr/>
          <a:lstStyle/>
          <a:p>
            <a:pPr eaLnBrk="1" hangingPunct="1">
              <a:buFontTx/>
              <a:buNone/>
              <a:defRPr/>
            </a:pPr>
            <a:r>
              <a:rPr lang="en-US" sz="2100" dirty="0" smtClean="0">
                <a:solidFill>
                  <a:srgbClr val="3333CC"/>
                </a:solidFill>
              </a:rPr>
              <a:t>All women should have their BMI calculated at least annually. </a:t>
            </a:r>
          </a:p>
          <a:p>
            <a:pPr eaLnBrk="1" hangingPunct="1">
              <a:buFontTx/>
              <a:buNone/>
              <a:defRPr/>
            </a:pPr>
            <a:r>
              <a:rPr lang="en-US" sz="2100" dirty="0" smtClean="0">
                <a:solidFill>
                  <a:srgbClr val="3333CC"/>
                </a:solidFill>
              </a:rPr>
              <a:t>All women with a BMI of </a:t>
            </a:r>
            <a:r>
              <a:rPr lang="en-US" sz="2100" u="sng" dirty="0" smtClean="0">
                <a:solidFill>
                  <a:srgbClr val="3333CC"/>
                </a:solidFill>
              </a:rPr>
              <a:t>&gt;</a:t>
            </a:r>
            <a:r>
              <a:rPr lang="en-US" sz="2100" dirty="0" smtClean="0">
                <a:solidFill>
                  <a:srgbClr val="3333CC"/>
                </a:solidFill>
              </a:rPr>
              <a:t> 25kg/m</a:t>
            </a:r>
            <a:r>
              <a:rPr lang="en-US" sz="2100" baseline="30000" dirty="0" smtClean="0">
                <a:solidFill>
                  <a:srgbClr val="3333CC"/>
                </a:solidFill>
              </a:rPr>
              <a:t>2</a:t>
            </a:r>
            <a:r>
              <a:rPr lang="en-US" sz="2100" dirty="0" smtClean="0">
                <a:solidFill>
                  <a:srgbClr val="3333CC"/>
                </a:solidFill>
              </a:rPr>
              <a:t> should be counseled about the risks to their own health, the additional risks associated with exceeding the overweight category, and the risks to future pregnancies, including infertility. </a:t>
            </a:r>
          </a:p>
          <a:p>
            <a:pPr eaLnBrk="1" hangingPunct="1">
              <a:buFontTx/>
              <a:buNone/>
              <a:defRPr/>
            </a:pPr>
            <a:r>
              <a:rPr lang="en-US" sz="2100" dirty="0" smtClean="0">
                <a:solidFill>
                  <a:srgbClr val="3333CC"/>
                </a:solidFill>
              </a:rPr>
              <a:t>All women with a BMI of </a:t>
            </a:r>
            <a:r>
              <a:rPr lang="en-US" sz="2100" u="sng" dirty="0" smtClean="0">
                <a:solidFill>
                  <a:srgbClr val="3333CC"/>
                </a:solidFill>
              </a:rPr>
              <a:t>&gt;</a:t>
            </a:r>
            <a:r>
              <a:rPr lang="en-US" sz="2100" dirty="0" smtClean="0">
                <a:solidFill>
                  <a:srgbClr val="3333CC"/>
                </a:solidFill>
              </a:rPr>
              <a:t> 25kg/m</a:t>
            </a:r>
            <a:r>
              <a:rPr lang="en-US" sz="2100" baseline="30000" dirty="0" smtClean="0">
                <a:solidFill>
                  <a:srgbClr val="3333CC"/>
                </a:solidFill>
              </a:rPr>
              <a:t>2</a:t>
            </a:r>
            <a:r>
              <a:rPr lang="en-US" sz="2100" dirty="0" smtClean="0">
                <a:solidFill>
                  <a:srgbClr val="3333CC"/>
                </a:solidFill>
              </a:rPr>
              <a:t> should be offered specific strategies to improve the balance and quality of the diet, to decrease caloric intake, and to increase physical activity and should be encouraged to consider enrolling in structured weight loss programs.</a:t>
            </a:r>
          </a:p>
          <a:p>
            <a:pPr eaLnBrk="1" hangingPunct="1">
              <a:buFontTx/>
              <a:buNone/>
              <a:defRPr/>
            </a:pPr>
            <a:endParaRPr lang="en-US" sz="2100" dirty="0" smtClean="0">
              <a:solidFill>
                <a:srgbClr val="3333CC"/>
              </a:solidFill>
            </a:endParaRPr>
          </a:p>
          <a:p>
            <a:pPr eaLnBrk="1" hangingPunct="1">
              <a:buFontTx/>
              <a:buNone/>
              <a:defRPr/>
            </a:pPr>
            <a:r>
              <a:rPr lang="en-US" sz="2300" b="1" dirty="0" smtClean="0">
                <a:solidFill>
                  <a:srgbClr val="3333CC"/>
                </a:solidFill>
              </a:rPr>
              <a:t>   Strength of evidence:  A	        Quality of evidence: III</a:t>
            </a:r>
          </a:p>
        </p:txBody>
      </p:sp>
      <p:sp>
        <p:nvSpPr>
          <p:cNvPr id="23962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rPr>
              <a:t> </a:t>
            </a:r>
          </a:p>
        </p:txBody>
      </p:sp>
      <p:pic>
        <p:nvPicPr>
          <p:cNvPr id="2" name="Picture 1" descr="weight.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0"/>
            <a:ext cx="2819400" cy="1584144"/>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14400" y="304800"/>
            <a:ext cx="7772400" cy="1143000"/>
          </a:xfrm>
        </p:spPr>
        <p:txBody>
          <a:bodyPr/>
          <a:lstStyle/>
          <a:p>
            <a:pPr eaLnBrk="1" hangingPunct="1"/>
            <a:r>
              <a:rPr lang="en-US" sz="3600" b="1" dirty="0" smtClean="0">
                <a:solidFill>
                  <a:srgbClr val="3333CC"/>
                </a:solidFill>
              </a:rPr>
              <a:t>Nutrient Intake</a:t>
            </a:r>
          </a:p>
        </p:txBody>
      </p:sp>
      <p:sp>
        <p:nvSpPr>
          <p:cNvPr id="64514" name="Rectangle 3"/>
          <p:cNvSpPr>
            <a:spLocks noGrp="1" noChangeArrowheads="1"/>
          </p:cNvSpPr>
          <p:nvPr>
            <p:ph type="body" idx="1"/>
          </p:nvPr>
        </p:nvSpPr>
        <p:spPr>
          <a:xfrm>
            <a:off x="228600" y="1752600"/>
            <a:ext cx="8610600" cy="4648200"/>
          </a:xfrm>
        </p:spPr>
        <p:txBody>
          <a:bodyPr/>
          <a:lstStyle/>
          <a:p>
            <a:pPr marL="400050" indent="-400050" eaLnBrk="1" hangingPunct="1">
              <a:lnSpc>
                <a:spcPct val="90000"/>
              </a:lnSpc>
              <a:buFontTx/>
              <a:buNone/>
            </a:pPr>
            <a:r>
              <a:rPr lang="en-US" sz="2000" dirty="0" smtClean="0">
                <a:solidFill>
                  <a:srgbClr val="3333CC"/>
                </a:solidFill>
              </a:rPr>
              <a:t>All women of reproductive age should be assessed for nutritional adequacy and receive a recommendation to take a multivitamin supplement if any question of ability to meet the recommended daily allowance through food sources is uncovered. </a:t>
            </a:r>
          </a:p>
          <a:p>
            <a:pPr marL="400050" indent="-400050" eaLnBrk="1" hangingPunct="1">
              <a:lnSpc>
                <a:spcPct val="90000"/>
              </a:lnSpc>
              <a:buFontTx/>
              <a:buNone/>
            </a:pPr>
            <a:r>
              <a:rPr lang="en-US" sz="2000" dirty="0" smtClean="0">
                <a:solidFill>
                  <a:srgbClr val="3333CC"/>
                </a:solidFill>
              </a:rPr>
              <a:t>Care must be taken to counsel against ingesting supplements in excess of the recommended daily allowance.</a:t>
            </a:r>
          </a:p>
          <a:p>
            <a:pPr algn="ctr" eaLnBrk="1" hangingPunct="1">
              <a:buFontTx/>
              <a:buNone/>
            </a:pPr>
            <a:r>
              <a:rPr lang="en-US" sz="3100" b="1" dirty="0" smtClean="0">
                <a:solidFill>
                  <a:srgbClr val="3333CC"/>
                </a:solidFill>
              </a:rPr>
              <a:t> </a:t>
            </a: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r>
              <a:rPr lang="en-US" sz="3100" b="1" dirty="0" smtClean="0">
                <a:solidFill>
                  <a:srgbClr val="3333CC"/>
                </a:solidFill>
              </a:rPr>
              <a:t>  </a:t>
            </a:r>
            <a:r>
              <a:rPr lang="en-US" sz="2000" b="1" dirty="0" smtClean="0">
                <a:solidFill>
                  <a:srgbClr val="3333CC"/>
                </a:solidFill>
              </a:rPr>
              <a:t>Strength of evidence: A    Quality of evidence: III</a:t>
            </a:r>
            <a:endParaRPr lang="en-US" sz="2400" b="1" dirty="0" smtClean="0">
              <a:solidFill>
                <a:srgbClr val="3333CC"/>
              </a:solidFill>
            </a:endParaRPr>
          </a:p>
          <a:p>
            <a:pPr eaLnBrk="1" hangingPunct="1"/>
            <a:endParaRPr lang="en-US" sz="2400" b="1" dirty="0" smtClean="0"/>
          </a:p>
        </p:txBody>
      </p:sp>
      <p:sp>
        <p:nvSpPr>
          <p:cNvPr id="187397" name="AutoShape 5">
            <a:hlinkClick r:id="rId2"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Next</a:t>
            </a:r>
          </a:p>
        </p:txBody>
      </p:sp>
      <p:graphicFrame>
        <p:nvGraphicFramePr>
          <p:cNvPr id="5" name="Table 4"/>
          <p:cNvGraphicFramePr>
            <a:graphicFrameLocks noGrp="1"/>
          </p:cNvGraphicFramePr>
          <p:nvPr/>
        </p:nvGraphicFramePr>
        <p:xfrm>
          <a:off x="1905000" y="3581400"/>
          <a:ext cx="5410200" cy="2235200"/>
        </p:xfrm>
        <a:graphic>
          <a:graphicData uri="http://schemas.openxmlformats.org/drawingml/2006/table">
            <a:tbl>
              <a:tblPr firstRow="1" bandRow="1">
                <a:tableStyleId>{5C22544A-7EE6-4342-B048-85BDC9FD1C3A}</a:tableStyleId>
              </a:tblPr>
              <a:tblGrid>
                <a:gridCol w="1339215"/>
                <a:gridCol w="4070985"/>
              </a:tblGrid>
              <a:tr h="381000">
                <a:tc>
                  <a:txBody>
                    <a:bodyPr/>
                    <a:lstStyle/>
                    <a:p>
                      <a:r>
                        <a:rPr lang="en-US" sz="1800" b="1" dirty="0" smtClean="0">
                          <a:solidFill>
                            <a:schemeClr val="accent2"/>
                          </a:solidFill>
                        </a:rPr>
                        <a:t>Nutrient</a:t>
                      </a:r>
                      <a:endParaRPr lang="en-US" dirty="0">
                        <a:solidFill>
                          <a:schemeClr val="accent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RDA for women of childbearing age</a:t>
                      </a:r>
                    </a:p>
                  </a:txBody>
                  <a:tcPr/>
                </a:tc>
              </a:tr>
              <a:tr h="370840">
                <a:tc>
                  <a:txBody>
                    <a:bodyPr/>
                    <a:lstStyle/>
                    <a:p>
                      <a:r>
                        <a:rPr lang="en-US" sz="1800" dirty="0" smtClean="0"/>
                        <a:t>Folic acid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400 </a:t>
                      </a:r>
                      <a:r>
                        <a:rPr lang="en-US" sz="1800" dirty="0" err="1" smtClean="0"/>
                        <a:t>ug</a:t>
                      </a:r>
                      <a:r>
                        <a:rPr lang="en-US" sz="1800" dirty="0" smtClean="0"/>
                        <a:t> daily</a:t>
                      </a:r>
                    </a:p>
                  </a:txBody>
                  <a:tcPr/>
                </a:tc>
              </a:tr>
              <a:tr h="370840">
                <a:tc>
                  <a:txBody>
                    <a:bodyPr/>
                    <a:lstStyle/>
                    <a:p>
                      <a:r>
                        <a:rPr lang="en-US" sz="1800" dirty="0" smtClean="0"/>
                        <a:t>Vitamin 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600 IU daily</a:t>
                      </a:r>
                    </a:p>
                  </a:txBody>
                  <a:tcPr/>
                </a:tc>
              </a:tr>
              <a:tr h="370840">
                <a:tc>
                  <a:txBody>
                    <a:bodyPr/>
                    <a:lstStyle/>
                    <a:p>
                      <a:r>
                        <a:rPr lang="en-US" sz="1800" dirty="0" smtClean="0"/>
                        <a:t>Calcium</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1000 mg daily</a:t>
                      </a:r>
                    </a:p>
                  </a:txBody>
                  <a:tcPr/>
                </a:tc>
              </a:tr>
              <a:tr h="370840">
                <a:tc>
                  <a:txBody>
                    <a:bodyPr/>
                    <a:lstStyle/>
                    <a:p>
                      <a:r>
                        <a:rPr lang="en-US" sz="1800" dirty="0" smtClean="0"/>
                        <a:t>Iron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15 -18 mg daily</a:t>
                      </a:r>
                    </a:p>
                  </a:txBody>
                  <a:tcPr/>
                </a:tc>
              </a:tr>
              <a:tr h="370840">
                <a:tc>
                  <a:txBody>
                    <a:bodyPr/>
                    <a:lstStyle/>
                    <a:p>
                      <a:r>
                        <a:rPr lang="en-US" sz="1800" dirty="0" smtClean="0"/>
                        <a:t>Iodine</a:t>
                      </a:r>
                      <a:endParaRPr lang="en-US" dirty="0"/>
                    </a:p>
                  </a:txBody>
                  <a:tcPr/>
                </a:tc>
                <a:tc>
                  <a:txBody>
                    <a:bodyPr/>
                    <a:lstStyle/>
                    <a:p>
                      <a:pPr algn="ctr"/>
                      <a:r>
                        <a:rPr lang="en-US" sz="1800" dirty="0" smtClean="0"/>
                        <a:t>150 mg daily</a:t>
                      </a:r>
                      <a:endParaRPr lang="en-US" dirty="0"/>
                    </a:p>
                  </a:txBody>
                  <a:tcPr/>
                </a:tc>
              </a:tr>
            </a:tbl>
          </a:graphicData>
        </a:graphic>
      </p:graphicFrame>
      <p:pic>
        <p:nvPicPr>
          <p:cNvPr id="6" name="Picture 5" descr="healthy-food.jpg"/>
          <p:cNvPicPr>
            <a:picLocks noChangeAspect="1"/>
          </p:cNvPicPr>
          <p:nvPr/>
        </p:nvPicPr>
        <p:blipFill>
          <a:blip r:embed="rId3"/>
          <a:stretch>
            <a:fillRect/>
          </a:stretch>
        </p:blipFill>
        <p:spPr>
          <a:xfrm>
            <a:off x="26971" y="0"/>
            <a:ext cx="2487629" cy="1447800"/>
          </a:xfrm>
          <a:prstGeom prst="rect">
            <a:avLst/>
          </a:prstGeom>
        </p:spPr>
      </p:pic>
      <p:pic>
        <p:nvPicPr>
          <p:cNvPr id="7" name="Picture 6" descr="vitamins.jpg"/>
          <p:cNvPicPr>
            <a:picLocks noChangeAspect="1"/>
          </p:cNvPicPr>
          <p:nvPr/>
        </p:nvPicPr>
        <p:blipFill>
          <a:blip r:embed="rId4"/>
          <a:stretch>
            <a:fillRect/>
          </a:stretch>
        </p:blipFill>
        <p:spPr>
          <a:xfrm>
            <a:off x="7114902" y="1"/>
            <a:ext cx="2029098" cy="1524000"/>
          </a:xfrm>
          <a:prstGeom prst="rect">
            <a:avLst/>
          </a:prstGeom>
        </p:spPr>
      </p:pic>
    </p:spTree>
    <p:extLst>
      <p:ext uri="{BB962C8B-B14F-4D97-AF65-F5344CB8AC3E}">
        <p14:creationId xmlns:p14="http://schemas.microsoft.com/office/powerpoint/2010/main" val="31961012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381000"/>
            <a:ext cx="7772400" cy="1143000"/>
          </a:xfrm>
        </p:spPr>
        <p:txBody>
          <a:bodyPr/>
          <a:lstStyle/>
          <a:p>
            <a:pPr eaLnBrk="1" hangingPunct="1"/>
            <a:r>
              <a:rPr lang="en-US" sz="3600" b="1" dirty="0" err="1" smtClean="0">
                <a:solidFill>
                  <a:srgbClr val="3333CC"/>
                </a:solidFill>
              </a:rPr>
              <a:t>Folate</a:t>
            </a:r>
            <a:r>
              <a:rPr lang="en-US" sz="3600" b="1" dirty="0" smtClean="0">
                <a:solidFill>
                  <a:srgbClr val="3333CC"/>
                </a:solidFill>
              </a:rPr>
              <a:t> and Folic Acid Intake</a:t>
            </a:r>
          </a:p>
        </p:txBody>
      </p:sp>
      <p:sp>
        <p:nvSpPr>
          <p:cNvPr id="65538" name="Rectangle 3"/>
          <p:cNvSpPr>
            <a:spLocks noGrp="1" noChangeArrowheads="1"/>
          </p:cNvSpPr>
          <p:nvPr>
            <p:ph type="body" idx="1"/>
          </p:nvPr>
        </p:nvSpPr>
        <p:spPr>
          <a:xfrm>
            <a:off x="685800" y="1981200"/>
            <a:ext cx="8077200" cy="4114800"/>
          </a:xfrm>
        </p:spPr>
        <p:txBody>
          <a:bodyPr/>
          <a:lstStyle/>
          <a:p>
            <a:pPr eaLnBrk="1" hangingPunct="1">
              <a:buFontTx/>
              <a:buNone/>
            </a:pPr>
            <a:r>
              <a:rPr lang="en-US" sz="2400" dirty="0" smtClean="0">
                <a:solidFill>
                  <a:srgbClr val="3333CC"/>
                </a:solidFill>
              </a:rPr>
              <a:t>All women of reproductive age should be advised to </a:t>
            </a:r>
          </a:p>
          <a:p>
            <a:pPr eaLnBrk="1" hangingPunct="1">
              <a:buFontTx/>
              <a:buNone/>
            </a:pPr>
            <a:r>
              <a:rPr lang="en-US" sz="2400" dirty="0" smtClean="0">
                <a:solidFill>
                  <a:srgbClr val="3333CC"/>
                </a:solidFill>
              </a:rPr>
              <a:t>	ingest 0.4mg(400</a:t>
            </a:r>
            <a:r>
              <a:rPr lang="en-US" sz="2400" dirty="0" smtClean="0">
                <a:solidFill>
                  <a:srgbClr val="3333CC"/>
                </a:solidFill>
                <a:cs typeface="Arial" pitchFamily="34" charset="0"/>
              </a:rPr>
              <a:t>µg) of synthetic folic acid daily from </a:t>
            </a:r>
          </a:p>
          <a:p>
            <a:pPr eaLnBrk="1" hangingPunct="1">
              <a:buFontTx/>
              <a:buNone/>
            </a:pPr>
            <a:r>
              <a:rPr lang="en-US" sz="2400" dirty="0" smtClean="0">
                <a:solidFill>
                  <a:srgbClr val="3333CC"/>
                </a:solidFill>
                <a:cs typeface="Arial" pitchFamily="34" charset="0"/>
              </a:rPr>
              <a:t>	fortified foods and/or supplements and to consume a </a:t>
            </a:r>
          </a:p>
          <a:p>
            <a:pPr eaLnBrk="1" hangingPunct="1">
              <a:buFontTx/>
              <a:buNone/>
            </a:pPr>
            <a:r>
              <a:rPr lang="en-US" sz="2400" dirty="0" smtClean="0">
                <a:solidFill>
                  <a:srgbClr val="3333CC"/>
                </a:solidFill>
                <a:cs typeface="Arial" pitchFamily="34" charset="0"/>
              </a:rPr>
              <a:t>	balanced, healthy diet of </a:t>
            </a:r>
            <a:r>
              <a:rPr lang="en-US" sz="2400" dirty="0" err="1" smtClean="0">
                <a:solidFill>
                  <a:srgbClr val="3333CC"/>
                </a:solidFill>
                <a:cs typeface="Arial" pitchFamily="34" charset="0"/>
              </a:rPr>
              <a:t>folate</a:t>
            </a:r>
            <a:r>
              <a:rPr lang="en-US" sz="2400" dirty="0" smtClean="0">
                <a:solidFill>
                  <a:srgbClr val="3333CC"/>
                </a:solidFill>
                <a:cs typeface="Arial" pitchFamily="34" charset="0"/>
              </a:rPr>
              <a:t>-rich food.</a:t>
            </a:r>
          </a:p>
          <a:p>
            <a:pPr eaLnBrk="1" hangingPunct="1">
              <a:buFontTx/>
              <a:buNone/>
            </a:pPr>
            <a:r>
              <a:rPr lang="en-US" sz="2400" dirty="0" smtClean="0">
                <a:solidFill>
                  <a:srgbClr val="3333CC"/>
                </a:solidFill>
                <a:cs typeface="Arial" pitchFamily="34" charset="0"/>
              </a:rPr>
              <a:t>Women with a history of neural tube defects should be counseled to take a larger dose of folic acid, up to 4mg.</a:t>
            </a:r>
            <a:r>
              <a:rPr lang="en-US" b="1" dirty="0" smtClean="0">
                <a:solidFill>
                  <a:srgbClr val="FF0000"/>
                </a:solidFill>
                <a:cs typeface="Arial" pitchFamily="34" charset="0"/>
              </a:rPr>
              <a:t> </a:t>
            </a:r>
          </a:p>
          <a:p>
            <a:pPr eaLnBrk="1" hangingPunct="1">
              <a:buFontTx/>
              <a:buNone/>
            </a:pPr>
            <a:r>
              <a:rPr lang="en-US" sz="4400" b="1" dirty="0" smtClean="0">
                <a:solidFill>
                  <a:srgbClr val="FF0000"/>
                </a:solidFill>
              </a:rPr>
              <a:t> </a:t>
            </a:r>
            <a:endParaRPr lang="en-US" sz="3500" b="1" dirty="0" smtClean="0">
              <a:solidFill>
                <a:srgbClr val="3333CC"/>
              </a:solidFill>
            </a:endParaRPr>
          </a:p>
          <a:p>
            <a:pPr eaLnBrk="1" hangingPunct="1">
              <a:buFontTx/>
              <a:buNone/>
            </a:pPr>
            <a:r>
              <a:rPr lang="en-US" sz="2400" b="1" dirty="0" smtClean="0">
                <a:solidFill>
                  <a:srgbClr val="3333CC"/>
                </a:solidFill>
              </a:rPr>
              <a:t>Strength of evidence:  A	  Quality of evidence:   I-a</a:t>
            </a:r>
          </a:p>
          <a:p>
            <a:pPr eaLnBrk="1" hangingPunct="1"/>
            <a:endParaRPr lang="en-US" sz="2400" dirty="0" smtClean="0"/>
          </a:p>
        </p:txBody>
      </p:sp>
      <p:sp>
        <p:nvSpPr>
          <p:cNvPr id="188421" name="AutoShape 5">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hlinkClick r:id="rId3" action="ppaction://hlinksldjump"/>
              </a:rPr>
              <a:t> </a:t>
            </a:r>
            <a:endParaRPr lang="en-US" b="0" dirty="0">
              <a:latin typeface="Garamond" charset="0"/>
              <a:ea typeface="ＭＳ Ｐゴシック" charset="0"/>
            </a:endParaRPr>
          </a:p>
        </p:txBody>
      </p:sp>
    </p:spTree>
    <p:extLst>
      <p:ext uri="{BB962C8B-B14F-4D97-AF65-F5344CB8AC3E}">
        <p14:creationId xmlns:p14="http://schemas.microsoft.com/office/powerpoint/2010/main" val="24044806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Physical Activity</a:t>
            </a:r>
          </a:p>
        </p:txBody>
      </p:sp>
      <p:sp>
        <p:nvSpPr>
          <p:cNvPr id="153602" name="Rectangle 3"/>
          <p:cNvSpPr>
            <a:spLocks noGrp="1" noChangeArrowheads="1"/>
          </p:cNvSpPr>
          <p:nvPr>
            <p:ph type="body" idx="1"/>
          </p:nvPr>
        </p:nvSpPr>
        <p:spPr>
          <a:xfrm>
            <a:off x="381000" y="1981200"/>
            <a:ext cx="8610600" cy="4114800"/>
          </a:xfrm>
        </p:spPr>
        <p:txBody>
          <a:bodyPr/>
          <a:lstStyle/>
          <a:p>
            <a:pPr eaLnBrk="1" hangingPunct="1">
              <a:spcBef>
                <a:spcPts val="0"/>
              </a:spcBef>
              <a:buFontTx/>
              <a:buNone/>
            </a:pPr>
            <a:r>
              <a:rPr lang="en-US" sz="2400" dirty="0" smtClean="0">
                <a:solidFill>
                  <a:srgbClr val="3333CC"/>
                </a:solidFill>
              </a:rPr>
              <a:t>All women should be assessed regarding weight-bearing and cardiovascular exercise and be offered recommendations appropriate to their physical abilities.</a:t>
            </a:r>
            <a:endParaRPr lang="en-US" sz="2400" b="1" dirty="0" smtClean="0">
              <a:solidFill>
                <a:srgbClr val="3333CC"/>
              </a:solidFill>
              <a:cs typeface="Arial" pitchFamily="34" charset="0"/>
            </a:endParaRPr>
          </a:p>
          <a:p>
            <a:pPr eaLnBrk="1" hangingPunct="1">
              <a:buFontTx/>
              <a:buNone/>
            </a:pPr>
            <a:r>
              <a:rPr lang="en-US" sz="4400" b="1" dirty="0" smtClean="0">
                <a:solidFill>
                  <a:srgbClr val="3333CC"/>
                </a:solidFill>
              </a:rPr>
              <a:t> </a:t>
            </a:r>
          </a:p>
          <a:p>
            <a:pPr eaLnBrk="1" hangingPunct="1">
              <a:buFontTx/>
              <a:buNone/>
            </a:pPr>
            <a:endParaRPr lang="en-US" sz="2400" b="1" dirty="0" smtClean="0">
              <a:solidFill>
                <a:srgbClr val="3333CC"/>
              </a:solidFill>
            </a:endParaRPr>
          </a:p>
          <a:p>
            <a:pPr eaLnBrk="1" hangingPunct="1">
              <a:buFontTx/>
              <a:buNone/>
            </a:pPr>
            <a:endParaRPr lang="en-US" sz="2400" b="1" dirty="0">
              <a:solidFill>
                <a:srgbClr val="3333CC"/>
              </a:solidFill>
            </a:endParaRPr>
          </a:p>
          <a:p>
            <a:pPr eaLnBrk="1" hangingPunct="1">
              <a:buFontTx/>
              <a:buNone/>
            </a:pPr>
            <a:endParaRPr lang="en-US" b="1" dirty="0" smtClean="0">
              <a:solidFill>
                <a:srgbClr val="3333CC"/>
              </a:solidFill>
            </a:endParaRPr>
          </a:p>
          <a:p>
            <a:pPr eaLnBrk="1" hangingPunct="1">
              <a:buFontTx/>
              <a:buNone/>
            </a:pPr>
            <a:endParaRPr lang="en-US" sz="2400" b="1" dirty="0">
              <a:solidFill>
                <a:srgbClr val="3333CC"/>
              </a:solidFill>
            </a:endParaRPr>
          </a:p>
          <a:p>
            <a:pPr eaLnBrk="1" hangingPunct="1">
              <a:buFontTx/>
              <a:buNone/>
            </a:pPr>
            <a:r>
              <a:rPr lang="en-US" sz="2400" b="1" dirty="0" smtClean="0">
                <a:solidFill>
                  <a:srgbClr val="3333CC"/>
                </a:solidFill>
              </a:rPr>
              <a:t>		Strength of evidence:  C	  Quality of evidence:   II-2</a:t>
            </a:r>
          </a:p>
          <a:p>
            <a:pPr eaLnBrk="1" hangingPunct="1"/>
            <a:endParaRPr lang="en-US" sz="2400" dirty="0" smtClean="0"/>
          </a:p>
        </p:txBody>
      </p:sp>
      <p:sp>
        <p:nvSpPr>
          <p:cNvPr id="24678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hlinkClick r:id="rId3" action="ppaction://hlinksldjump"/>
              </a:rPr>
              <a:t> </a:t>
            </a:r>
            <a:endParaRPr lang="en-US" b="0" dirty="0">
              <a:latin typeface="Garamond" charset="0"/>
              <a:ea typeface="ＭＳ Ｐゴシック" charset="0"/>
            </a:endParaRPr>
          </a:p>
        </p:txBody>
      </p:sp>
      <p:pic>
        <p:nvPicPr>
          <p:cNvPr id="3" name="Picture 2" descr="more exercis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276600"/>
            <a:ext cx="3505200" cy="2324100"/>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hangingPunct="1">
              <a:lnSpc>
                <a:spcPct val="90000"/>
              </a:lnSpc>
              <a:buNone/>
            </a:pPr>
            <a:r>
              <a:rPr lang="en-US" sz="2400" dirty="0" smtClean="0">
                <a:solidFill>
                  <a:srgbClr val="3333CC"/>
                </a:solidFill>
              </a:rPr>
              <a:t>All women of reproductive age should be screened for rubella immunity.  MMR vaccination, which will provide protection against measles, mumps and rubella, should be offered to those who have not been vaccinated or who are non-immune and who are not pregnant.  Because it is a live vaccine, women should be counseled not to become pregnant for 3 months after receiving the MMR vaccination.</a:t>
            </a:r>
          </a:p>
          <a:p>
            <a:pPr lvl="0" eaLnBrk="1" hangingPunct="1">
              <a:lnSpc>
                <a:spcPct val="90000"/>
              </a:lnSpc>
              <a:buNone/>
            </a:pPr>
            <a:endParaRPr lang="en-US" sz="2400" b="1" dirty="0" smtClean="0">
              <a:solidFill>
                <a:srgbClr val="3333CC"/>
              </a:solidFill>
            </a:endParaRPr>
          </a:p>
          <a:p>
            <a:pPr lvl="0" eaLnBrk="1" hangingPunct="1">
              <a:lnSpc>
                <a:spcPct val="90000"/>
              </a:lnSpc>
              <a:buNone/>
            </a:pPr>
            <a:r>
              <a:rPr lang="en-US" sz="2400" b="1" dirty="0" smtClean="0">
                <a:solidFill>
                  <a:srgbClr val="3333CC"/>
                </a:solidFill>
              </a:rPr>
              <a:t>Strength of evidence: A     Quality of evidence: II-3</a:t>
            </a:r>
            <a:endParaRPr lang="en-US" sz="2400" dirty="0"/>
          </a:p>
        </p:txBody>
      </p:sp>
      <p:sp>
        <p:nvSpPr>
          <p:cNvPr id="4" name="Rectangle 2"/>
          <p:cNvSpPr>
            <a:spLocks noGrp="1" noChangeArrowheads="1"/>
          </p:cNvSpPr>
          <p:nvPr>
            <p:ph type="title"/>
          </p:nvPr>
        </p:nvSpPr>
        <p:spPr>
          <a:xfrm>
            <a:off x="-152400" y="228600"/>
            <a:ext cx="7772400" cy="1143000"/>
          </a:xfrm>
        </p:spPr>
        <p:txBody>
          <a:bodyPr/>
          <a:lstStyle/>
          <a:p>
            <a:pPr eaLnBrk="1" hangingPunct="1"/>
            <a:r>
              <a:rPr lang="en-US" sz="3600" b="1" dirty="0" smtClean="0">
                <a:solidFill>
                  <a:srgbClr val="3333CC"/>
                </a:solidFill>
              </a:rPr>
              <a:t>Measles, Mumps, and </a:t>
            </a:r>
            <a:br>
              <a:rPr lang="en-US" sz="3600" b="1" dirty="0" smtClean="0">
                <a:solidFill>
                  <a:srgbClr val="3333CC"/>
                </a:solidFill>
              </a:rPr>
            </a:br>
            <a:r>
              <a:rPr lang="en-US" sz="3600" b="1" dirty="0" smtClean="0">
                <a:solidFill>
                  <a:srgbClr val="3333CC"/>
                </a:solidFill>
              </a:rPr>
              <a:t>Rubella Immunity</a:t>
            </a:r>
          </a:p>
        </p:txBody>
      </p:sp>
      <p:pic>
        <p:nvPicPr>
          <p:cNvPr id="5" name="Picture 4" descr="mm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836" y="0"/>
            <a:ext cx="2290164" cy="1524000"/>
          </a:xfrm>
          <a:prstGeom prst="rect">
            <a:avLst/>
          </a:prstGeom>
        </p:spPr>
      </p:pic>
      <p:sp>
        <p:nvSpPr>
          <p:cNvPr id="6" name="AutoShape 4">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4" action="ppaction://hlinksldjump"/>
              </a:rPr>
              <a:t>Back</a:t>
            </a:r>
            <a:r>
              <a:rPr lang="en-US" b="0" dirty="0">
                <a:latin typeface="Garamond" charset="0"/>
                <a:ea typeface="ＭＳ Ｐゴシック" charset="0"/>
                <a:hlinkClick r:id="rId4" action="ppaction://hlinksldjump"/>
              </a:rPr>
              <a:t> </a:t>
            </a:r>
            <a:endParaRPr lang="en-US" b="0" dirty="0">
              <a:latin typeface="Garamond" charset="0"/>
              <a:ea typeface="ＭＳ Ｐゴシック"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09600" y="381000"/>
            <a:ext cx="7772400" cy="1143000"/>
          </a:xfrm>
        </p:spPr>
        <p:txBody>
          <a:bodyPr/>
          <a:lstStyle/>
          <a:p>
            <a:pPr eaLnBrk="1" hangingPunct="1"/>
            <a:r>
              <a:rPr lang="en-US" sz="3600" b="1" dirty="0" smtClean="0">
                <a:solidFill>
                  <a:srgbClr val="3333CC"/>
                </a:solidFill>
              </a:rPr>
              <a:t>Alcohol</a:t>
            </a:r>
          </a:p>
        </p:txBody>
      </p:sp>
      <p:sp>
        <p:nvSpPr>
          <p:cNvPr id="254979" name="Rectangle 3"/>
          <p:cNvSpPr>
            <a:spLocks noChangeArrowheads="1"/>
          </p:cNvSpPr>
          <p:nvPr/>
        </p:nvSpPr>
        <p:spPr bwMode="auto">
          <a:xfrm>
            <a:off x="3657600" y="1828800"/>
            <a:ext cx="5334000" cy="486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0" dirty="0">
                <a:solidFill>
                  <a:srgbClr val="3333CC"/>
                </a:solidFill>
              </a:rPr>
              <a:t>All women of childbearing age should be screened for alcohol use and brief interventions should be provided in primary care settings which should include advice regarding the potential for adverse health outcomes (for the woman and for any pregnancies she may conceive).</a:t>
            </a:r>
          </a:p>
          <a:p>
            <a:endParaRPr lang="en-US" sz="2800" b="0" dirty="0">
              <a:solidFill>
                <a:srgbClr val="3333CC"/>
              </a:solidFill>
            </a:endParaRPr>
          </a:p>
          <a:p>
            <a:pPr algn="ctr"/>
            <a:r>
              <a:rPr lang="en-US" sz="2400" dirty="0">
                <a:solidFill>
                  <a:srgbClr val="3333CC"/>
                </a:solidFill>
              </a:rPr>
              <a:t>Strength of evidence:  </a:t>
            </a:r>
            <a:r>
              <a:rPr lang="en-US" sz="2400" dirty="0" smtClean="0">
                <a:solidFill>
                  <a:srgbClr val="3333CC"/>
                </a:solidFill>
              </a:rPr>
              <a:t>B	</a:t>
            </a:r>
            <a:endParaRPr lang="en-US" sz="2400" dirty="0">
              <a:solidFill>
                <a:srgbClr val="3333CC"/>
              </a:solidFill>
            </a:endParaRPr>
          </a:p>
          <a:p>
            <a:pPr algn="ctr"/>
            <a:r>
              <a:rPr lang="en-US" sz="2400" dirty="0" smtClean="0">
                <a:solidFill>
                  <a:srgbClr val="3333CC"/>
                </a:solidFill>
              </a:rPr>
              <a:t>Quality: </a:t>
            </a:r>
            <a:r>
              <a:rPr lang="en-US" sz="2400" dirty="0">
                <a:solidFill>
                  <a:srgbClr val="3333CC"/>
                </a:solidFill>
              </a:rPr>
              <a:t>I-a</a:t>
            </a:r>
          </a:p>
          <a:p>
            <a:pPr>
              <a:spcBef>
                <a:spcPct val="50000"/>
              </a:spcBef>
            </a:pPr>
            <a:endParaRPr lang="en-US" sz="2800" b="0" dirty="0">
              <a:solidFill>
                <a:srgbClr val="3333CC"/>
              </a:solidFill>
            </a:endParaRPr>
          </a:p>
        </p:txBody>
      </p:sp>
      <p:sp>
        <p:nvSpPr>
          <p:cNvPr id="25498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rPr>
              <a:t> </a:t>
            </a:r>
          </a:p>
        </p:txBody>
      </p:sp>
      <p:pic>
        <p:nvPicPr>
          <p:cNvPr id="2" name="Picture 1" descr="alcoh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133600"/>
            <a:ext cx="3132667" cy="28194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Family Planning</a:t>
            </a:r>
          </a:p>
        </p:txBody>
      </p:sp>
      <p:sp>
        <p:nvSpPr>
          <p:cNvPr id="163842" name="Rectangle 3"/>
          <p:cNvSpPr>
            <a:spLocks noGrp="1" noChangeArrowheads="1"/>
          </p:cNvSpPr>
          <p:nvPr>
            <p:ph type="body" idx="1"/>
          </p:nvPr>
        </p:nvSpPr>
        <p:spPr>
          <a:xfrm>
            <a:off x="685800" y="2133600"/>
            <a:ext cx="5181600" cy="4343400"/>
          </a:xfrm>
        </p:spPr>
        <p:txBody>
          <a:bodyPr/>
          <a:lstStyle/>
          <a:p>
            <a:pPr eaLnBrk="1" hangingPunct="1">
              <a:buFontTx/>
              <a:buNone/>
            </a:pPr>
            <a:r>
              <a:rPr lang="en-US" sz="2100" dirty="0" smtClean="0">
                <a:solidFill>
                  <a:srgbClr val="3333CC"/>
                </a:solidFill>
              </a:rPr>
              <a:t>Every woman of reproductive age should receive information and counseling about all forms of contraception and the use of emergency contraception that is consistent with the reproductive life plan and risk of pregnancy.</a:t>
            </a:r>
          </a:p>
          <a:p>
            <a:pPr marL="0" indent="0" eaLnBrk="1" hangingPunct="1">
              <a:buNone/>
            </a:pPr>
            <a:endParaRPr lang="en-US" sz="2100" dirty="0" smtClean="0">
              <a:solidFill>
                <a:srgbClr val="3333CC"/>
              </a:solidFill>
            </a:endParaRPr>
          </a:p>
          <a:p>
            <a:pPr algn="ctr" eaLnBrk="1" hangingPunct="1">
              <a:buFontTx/>
              <a:buNone/>
            </a:pPr>
            <a:r>
              <a:rPr lang="en-US" sz="2100" b="1" dirty="0" smtClean="0">
                <a:solidFill>
                  <a:srgbClr val="3333CC"/>
                </a:solidFill>
              </a:rPr>
              <a:t>Strength of evidence: A     </a:t>
            </a:r>
          </a:p>
          <a:p>
            <a:pPr algn="ctr" eaLnBrk="1" hangingPunct="1">
              <a:buFontTx/>
              <a:buNone/>
            </a:pPr>
            <a:r>
              <a:rPr lang="en-US" sz="2100" b="1" dirty="0" smtClean="0">
                <a:solidFill>
                  <a:srgbClr val="3333CC"/>
                </a:solidFill>
              </a:rPr>
              <a:t>Quality of evidence: III</a:t>
            </a:r>
          </a:p>
          <a:p>
            <a:pPr eaLnBrk="1" hangingPunct="1">
              <a:buFontTx/>
              <a:buNone/>
            </a:pPr>
            <a:endParaRPr lang="en-US" sz="2100" dirty="0" smtClean="0">
              <a:solidFill>
                <a:srgbClr val="3333CC"/>
              </a:solidFill>
            </a:endParaRPr>
          </a:p>
        </p:txBody>
      </p:sp>
      <p:sp>
        <p:nvSpPr>
          <p:cNvPr id="26522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3" action="ppaction://hlinksldjump"/>
              </a:rPr>
              <a:t>Back</a:t>
            </a:r>
            <a:r>
              <a:rPr lang="en-US" b="0" dirty="0">
                <a:latin typeface="Garamond" charset="0"/>
                <a:ea typeface="ＭＳ Ｐゴシック" charset="0"/>
              </a:rPr>
              <a:t> </a:t>
            </a:r>
          </a:p>
        </p:txBody>
      </p:sp>
      <p:pic>
        <p:nvPicPr>
          <p:cNvPr id="2" name="Picture 1" descr="bc-opt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133600"/>
            <a:ext cx="2581275" cy="2177048"/>
          </a:xfrm>
          <a:prstGeom prst="rect">
            <a:avLst/>
          </a:prstGeom>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228600"/>
            <a:ext cx="9144000" cy="1143000"/>
          </a:xfrm>
        </p:spPr>
        <p:txBody>
          <a:bodyPr/>
          <a:lstStyle/>
          <a:p>
            <a:pPr eaLnBrk="1" hangingPunct="1"/>
            <a:r>
              <a:rPr lang="en-US" sz="4000" b="1" dirty="0" smtClean="0">
                <a:solidFill>
                  <a:srgbClr val="3333CC"/>
                </a:solidFill>
              </a:rPr>
              <a:t>Congratulations, </a:t>
            </a:r>
            <a:br>
              <a:rPr lang="en-US" sz="4000" b="1" dirty="0" smtClean="0">
                <a:solidFill>
                  <a:srgbClr val="3333CC"/>
                </a:solidFill>
              </a:rPr>
            </a:br>
            <a:r>
              <a:rPr lang="en-US" sz="4000" b="1" dirty="0" smtClean="0">
                <a:solidFill>
                  <a:srgbClr val="3333CC"/>
                </a:solidFill>
              </a:rPr>
              <a:t>You Are Now Done with Module 2!</a:t>
            </a:r>
          </a:p>
        </p:txBody>
      </p:sp>
      <p:sp>
        <p:nvSpPr>
          <p:cNvPr id="172034" name="Rectangle 3"/>
          <p:cNvSpPr>
            <a:spLocks noGrp="1" noChangeArrowheads="1"/>
          </p:cNvSpPr>
          <p:nvPr>
            <p:ph type="body" idx="1"/>
          </p:nvPr>
        </p:nvSpPr>
        <p:spPr>
          <a:xfrm>
            <a:off x="609600" y="1752600"/>
            <a:ext cx="7772400" cy="4114800"/>
          </a:xfrm>
        </p:spPr>
        <p:txBody>
          <a:bodyPr/>
          <a:lstStyle/>
          <a:p>
            <a:pPr marL="0" indent="0" eaLnBrk="1" hangingPunct="1">
              <a:buNone/>
            </a:pPr>
            <a:r>
              <a:rPr lang="en-US" sz="2400" dirty="0" smtClean="0">
                <a:solidFill>
                  <a:srgbClr val="3333CC"/>
                </a:solidFill>
              </a:rPr>
              <a:t>Now that you have finished Module 2 of the curriculum you have these options:</a:t>
            </a:r>
          </a:p>
          <a:p>
            <a:pPr lvl="1" eaLnBrk="1" hangingPunct="1">
              <a:buFontTx/>
              <a:buChar char="•"/>
            </a:pPr>
            <a:r>
              <a:rPr lang="en-US" sz="2000" dirty="0" smtClean="0">
                <a:solidFill>
                  <a:srgbClr val="3333CC"/>
                </a:solidFill>
              </a:rPr>
              <a:t>Take the post test and register for the appropriate </a:t>
            </a:r>
            <a:r>
              <a:rPr lang="en-US" sz="2000" dirty="0" smtClean="0">
                <a:solidFill>
                  <a:srgbClr val="3333CC"/>
                </a:solidFill>
                <a:hlinkClick r:id="rId2"/>
              </a:rPr>
              <a:t>CMEs</a:t>
            </a:r>
            <a:endParaRPr lang="en-US" sz="2000" dirty="0" smtClean="0">
              <a:solidFill>
                <a:srgbClr val="3333CC"/>
              </a:solidFill>
            </a:endParaRPr>
          </a:p>
          <a:p>
            <a:pPr lvl="1" eaLnBrk="1" hangingPunct="1">
              <a:buFontTx/>
              <a:buChar char="•"/>
            </a:pPr>
            <a:r>
              <a:rPr lang="en-US" sz="2000" dirty="0" smtClean="0">
                <a:solidFill>
                  <a:srgbClr val="3333CC"/>
                </a:solidFill>
              </a:rPr>
              <a:t>Move on to any of the other modules:  we recommend they be taken in order but this is not essential.</a:t>
            </a:r>
          </a:p>
          <a:p>
            <a:pPr lvl="1" eaLnBrk="1" hangingPunct="1">
              <a:buFontTx/>
              <a:buChar char="•"/>
            </a:pPr>
            <a:r>
              <a:rPr lang="en-US" sz="2000" dirty="0" smtClean="0">
                <a:solidFill>
                  <a:srgbClr val="3333CC"/>
                </a:solidFill>
              </a:rPr>
              <a:t>Explore the rest of this website for the other offerings to help you incorporate evidence-based preconception care into your practice.</a:t>
            </a:r>
          </a:p>
          <a:p>
            <a:pPr lvl="1" eaLnBrk="1" hangingPunct="1">
              <a:buFontTx/>
              <a:buChar char="•"/>
            </a:pPr>
            <a:r>
              <a:rPr lang="en-US" sz="2000" dirty="0" smtClean="0">
                <a:solidFill>
                  <a:srgbClr val="3333CC"/>
                </a:solidFill>
              </a:rPr>
              <a:t>Incorporate the recommendations of this module into your clinical practice. </a:t>
            </a:r>
          </a:p>
          <a:p>
            <a:pPr lvl="1" eaLnBrk="1" hangingPunct="1">
              <a:buFontTx/>
              <a:buChar char="•"/>
            </a:pPr>
            <a:r>
              <a:rPr lang="en-US" sz="2000" dirty="0" smtClean="0">
                <a:solidFill>
                  <a:srgbClr val="3333CC"/>
                </a:solidFill>
              </a:rPr>
              <a:t>Check out the National Preconception Care Clinical Toolkit</a:t>
            </a:r>
            <a:r>
              <a:rPr lang="en-US" sz="2000" dirty="0">
                <a:solidFill>
                  <a:srgbClr val="3333CC"/>
                </a:solidFill>
              </a:rPr>
              <a:t> </a:t>
            </a:r>
            <a:r>
              <a:rPr lang="en-US" sz="2000" dirty="0" smtClean="0">
                <a:solidFill>
                  <a:srgbClr val="3333CC"/>
                </a:solidFill>
              </a:rPr>
              <a:t>online </a:t>
            </a:r>
            <a:r>
              <a:rPr lang="en-US" sz="2000" u="sng" dirty="0" smtClean="0">
                <a:solidFill>
                  <a:srgbClr val="3333CC"/>
                </a:solidFill>
              </a:rPr>
              <a:t>here</a:t>
            </a:r>
            <a:r>
              <a:rPr lang="en-US" sz="2000" dirty="0" smtClean="0">
                <a:solidFill>
                  <a:srgbClr val="3333CC"/>
                </a:solidFill>
              </a:rPr>
              <a:t> </a:t>
            </a:r>
            <a:r>
              <a:rPr lang="en-US" sz="1800" dirty="0" smtClean="0">
                <a:solidFill>
                  <a:srgbClr val="3333CC"/>
                </a:solidFill>
              </a:rPr>
              <a:t>(link to be updated when website is launched) </a:t>
            </a:r>
            <a:endParaRPr lang="en-US" sz="2000" dirty="0" smtClean="0">
              <a:solidFill>
                <a:srgbClr val="3333CC"/>
              </a:solidFill>
            </a:endParaRPr>
          </a:p>
        </p:txBody>
      </p:sp>
      <p:pic>
        <p:nvPicPr>
          <p:cNvPr id="172036" name="Picture 5" descr="bullet"/>
          <p:cNvPicPr>
            <a:picLocks noChangeAspect="1" noChangeArrowheads="1"/>
          </p:cNvPicPr>
          <p:nvPr/>
        </p:nvPicPr>
        <p:blipFill>
          <a:blip r:embed="rId3"/>
          <a:srcRect/>
          <a:stretch>
            <a:fillRect/>
          </a:stretch>
        </p:blipFill>
        <p:spPr bwMode="auto">
          <a:xfrm>
            <a:off x="990600" y="2590800"/>
            <a:ext cx="355600" cy="328613"/>
          </a:xfrm>
          <a:prstGeom prst="rect">
            <a:avLst/>
          </a:prstGeom>
          <a:noFill/>
          <a:ln w="9525">
            <a:noFill/>
            <a:miter lim="800000"/>
            <a:headEnd/>
            <a:tailEnd/>
          </a:ln>
        </p:spPr>
      </p:pic>
      <p:pic>
        <p:nvPicPr>
          <p:cNvPr id="172037" name="Picture 6" descr="bullet"/>
          <p:cNvPicPr>
            <a:picLocks noChangeAspect="1" noChangeArrowheads="1"/>
          </p:cNvPicPr>
          <p:nvPr/>
        </p:nvPicPr>
        <p:blipFill>
          <a:blip r:embed="rId3"/>
          <a:srcRect/>
          <a:stretch>
            <a:fillRect/>
          </a:stretch>
        </p:blipFill>
        <p:spPr bwMode="auto">
          <a:xfrm>
            <a:off x="990600" y="2971800"/>
            <a:ext cx="355600" cy="328613"/>
          </a:xfrm>
          <a:prstGeom prst="rect">
            <a:avLst/>
          </a:prstGeom>
          <a:noFill/>
          <a:ln w="9525">
            <a:noFill/>
            <a:miter lim="800000"/>
            <a:headEnd/>
            <a:tailEnd/>
          </a:ln>
        </p:spPr>
      </p:pic>
      <p:pic>
        <p:nvPicPr>
          <p:cNvPr id="172038" name="Picture 7" descr="bullet"/>
          <p:cNvPicPr>
            <a:picLocks noChangeAspect="1" noChangeArrowheads="1"/>
          </p:cNvPicPr>
          <p:nvPr/>
        </p:nvPicPr>
        <p:blipFill>
          <a:blip r:embed="rId3"/>
          <a:srcRect/>
          <a:stretch>
            <a:fillRect/>
          </a:stretch>
        </p:blipFill>
        <p:spPr bwMode="auto">
          <a:xfrm>
            <a:off x="990600" y="4624387"/>
            <a:ext cx="355600" cy="328613"/>
          </a:xfrm>
          <a:prstGeom prst="rect">
            <a:avLst/>
          </a:prstGeom>
          <a:noFill/>
          <a:ln w="9525">
            <a:noFill/>
            <a:miter lim="800000"/>
            <a:headEnd/>
            <a:tailEnd/>
          </a:ln>
        </p:spPr>
      </p:pic>
      <p:pic>
        <p:nvPicPr>
          <p:cNvPr id="7" name="Picture 6" descr="bullet"/>
          <p:cNvPicPr>
            <a:picLocks noChangeAspect="1" noChangeArrowheads="1"/>
          </p:cNvPicPr>
          <p:nvPr/>
        </p:nvPicPr>
        <p:blipFill>
          <a:blip r:embed="rId3"/>
          <a:srcRect/>
          <a:stretch>
            <a:fillRect/>
          </a:stretch>
        </p:blipFill>
        <p:spPr bwMode="auto">
          <a:xfrm>
            <a:off x="990600" y="3633787"/>
            <a:ext cx="355600" cy="328613"/>
          </a:xfrm>
          <a:prstGeom prst="rect">
            <a:avLst/>
          </a:prstGeom>
          <a:noFill/>
          <a:ln w="9525">
            <a:noFill/>
            <a:miter lim="800000"/>
            <a:headEnd/>
            <a:tailEnd/>
          </a:ln>
        </p:spPr>
      </p:pic>
      <p:pic>
        <p:nvPicPr>
          <p:cNvPr id="8" name="Picture 7" descr="bullet"/>
          <p:cNvPicPr>
            <a:picLocks noChangeAspect="1" noChangeArrowheads="1"/>
          </p:cNvPicPr>
          <p:nvPr/>
        </p:nvPicPr>
        <p:blipFill>
          <a:blip r:embed="rId3"/>
          <a:srcRect/>
          <a:stretch>
            <a:fillRect/>
          </a:stretch>
        </p:blipFill>
        <p:spPr bwMode="auto">
          <a:xfrm>
            <a:off x="990600" y="52578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81000"/>
            <a:ext cx="7772400" cy="1143000"/>
          </a:xfrm>
        </p:spPr>
        <p:txBody>
          <a:bodyPr/>
          <a:lstStyle/>
          <a:p>
            <a:pPr eaLnBrk="1" hangingPunct="1"/>
            <a:r>
              <a:rPr lang="en-US" sz="4000" b="1" dirty="0" smtClean="0">
                <a:solidFill>
                  <a:srgbClr val="3333CC"/>
                </a:solidFill>
              </a:rPr>
              <a:t>Giving Protection</a:t>
            </a:r>
          </a:p>
        </p:txBody>
      </p:sp>
      <p:sp>
        <p:nvSpPr>
          <p:cNvPr id="18434" name="Rectangle 3"/>
          <p:cNvSpPr>
            <a:spLocks noGrp="1" noChangeArrowheads="1"/>
          </p:cNvSpPr>
          <p:nvPr>
            <p:ph type="body" idx="1"/>
          </p:nvPr>
        </p:nvSpPr>
        <p:spPr>
          <a:xfrm>
            <a:off x="685800" y="1981200"/>
            <a:ext cx="7772400" cy="4114800"/>
          </a:xfrm>
        </p:spPr>
        <p:txBody>
          <a:bodyPr/>
          <a:lstStyle/>
          <a:p>
            <a:pPr marL="0" indent="0" eaLnBrk="1" hangingPunct="1">
              <a:lnSpc>
                <a:spcPct val="90000"/>
              </a:lnSpc>
              <a:buFontTx/>
              <a:buNone/>
              <a:defRPr/>
            </a:pPr>
            <a:r>
              <a:rPr lang="en-US" b="1" dirty="0">
                <a:solidFill>
                  <a:srgbClr val="3333CC"/>
                </a:solidFill>
              </a:rPr>
              <a:t>Examples of giving protection:</a:t>
            </a:r>
          </a:p>
          <a:p>
            <a:pPr lvl="1" eaLnBrk="1" hangingPunct="1">
              <a:lnSpc>
                <a:spcPct val="90000"/>
              </a:lnSpc>
              <a:buFontTx/>
              <a:buChar char="•"/>
              <a:defRPr/>
            </a:pPr>
            <a:r>
              <a:rPr lang="en-US" dirty="0">
                <a:solidFill>
                  <a:srgbClr val="3333CC"/>
                </a:solidFill>
              </a:rPr>
              <a:t>Folic acid supplementation to protect against neural tube defects and other congenital </a:t>
            </a:r>
            <a:r>
              <a:rPr lang="en-US" dirty="0" smtClean="0">
                <a:solidFill>
                  <a:srgbClr val="3333CC"/>
                </a:solidFill>
              </a:rPr>
              <a:t>anomalies.</a:t>
            </a:r>
            <a:endParaRPr lang="en-US" dirty="0">
              <a:solidFill>
                <a:srgbClr val="3333CC"/>
              </a:solidFill>
            </a:endParaRPr>
          </a:p>
          <a:p>
            <a:pPr lvl="1" eaLnBrk="1" hangingPunct="1">
              <a:lnSpc>
                <a:spcPct val="90000"/>
              </a:lnSpc>
              <a:buFontTx/>
              <a:buChar char="•"/>
              <a:defRPr/>
            </a:pPr>
            <a:r>
              <a:rPr lang="en-US" dirty="0">
                <a:solidFill>
                  <a:srgbClr val="3333CC"/>
                </a:solidFill>
              </a:rPr>
              <a:t>Protection against </a:t>
            </a:r>
            <a:r>
              <a:rPr lang="en-US" dirty="0" smtClean="0">
                <a:solidFill>
                  <a:srgbClr val="3333CC"/>
                </a:solidFill>
              </a:rPr>
              <a:t>infectious </a:t>
            </a:r>
            <a:r>
              <a:rPr lang="en-US" dirty="0">
                <a:solidFill>
                  <a:srgbClr val="3333CC"/>
                </a:solidFill>
              </a:rPr>
              <a:t>diseases</a:t>
            </a:r>
          </a:p>
          <a:p>
            <a:pPr lvl="2" eaLnBrk="1" hangingPunct="1">
              <a:lnSpc>
                <a:spcPct val="90000"/>
              </a:lnSpc>
              <a:defRPr/>
            </a:pPr>
            <a:r>
              <a:rPr lang="en-US" dirty="0">
                <a:solidFill>
                  <a:srgbClr val="3333CC"/>
                </a:solidFill>
              </a:rPr>
              <a:t>Rubella</a:t>
            </a:r>
          </a:p>
          <a:p>
            <a:pPr lvl="2" eaLnBrk="1" hangingPunct="1">
              <a:lnSpc>
                <a:spcPct val="90000"/>
              </a:lnSpc>
              <a:defRPr/>
            </a:pPr>
            <a:r>
              <a:rPr lang="en-US" dirty="0">
                <a:solidFill>
                  <a:srgbClr val="3333CC"/>
                </a:solidFill>
              </a:rPr>
              <a:t>Varicella</a:t>
            </a:r>
          </a:p>
          <a:p>
            <a:pPr lvl="2" eaLnBrk="1" hangingPunct="1">
              <a:lnSpc>
                <a:spcPct val="90000"/>
              </a:lnSpc>
              <a:defRPr/>
            </a:pPr>
            <a:r>
              <a:rPr lang="en-US" dirty="0">
                <a:solidFill>
                  <a:srgbClr val="3333CC"/>
                </a:solidFill>
              </a:rPr>
              <a:t>Hepatitis B</a:t>
            </a:r>
          </a:p>
          <a:p>
            <a:pPr lvl="2" eaLnBrk="1" hangingPunct="1">
              <a:lnSpc>
                <a:spcPct val="90000"/>
              </a:lnSpc>
              <a:defRPr/>
            </a:pPr>
            <a:r>
              <a:rPr lang="en-US" dirty="0">
                <a:solidFill>
                  <a:srgbClr val="3333CC"/>
                </a:solidFill>
              </a:rPr>
              <a:t>HIV/AIDS</a:t>
            </a:r>
          </a:p>
          <a:p>
            <a:pPr eaLnBrk="1" hangingPunct="1">
              <a:lnSpc>
                <a:spcPct val="90000"/>
              </a:lnSpc>
              <a:defRPr/>
            </a:pPr>
            <a:endParaRPr lang="en-US" dirty="0">
              <a:solidFill>
                <a:srgbClr val="3333CC"/>
              </a:solidFill>
            </a:endParaRPr>
          </a:p>
        </p:txBody>
      </p:sp>
      <p:sp>
        <p:nvSpPr>
          <p:cNvPr id="64516"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41988" name="Picture 6" descr="bullet"/>
          <p:cNvPicPr>
            <a:picLocks noChangeAspect="1" noChangeArrowheads="1"/>
          </p:cNvPicPr>
          <p:nvPr/>
        </p:nvPicPr>
        <p:blipFill>
          <a:blip r:embed="rId2"/>
          <a:srcRect/>
          <a:stretch>
            <a:fillRect/>
          </a:stretch>
        </p:blipFill>
        <p:spPr bwMode="auto">
          <a:xfrm>
            <a:off x="1143000" y="2590800"/>
            <a:ext cx="355600" cy="328613"/>
          </a:xfrm>
          <a:prstGeom prst="rect">
            <a:avLst/>
          </a:prstGeom>
          <a:noFill/>
          <a:ln w="9525">
            <a:noFill/>
            <a:miter lim="800000"/>
            <a:headEnd/>
            <a:tailEnd/>
          </a:ln>
        </p:spPr>
      </p:pic>
      <p:pic>
        <p:nvPicPr>
          <p:cNvPr id="41989" name="Picture 7" descr="bullet"/>
          <p:cNvPicPr>
            <a:picLocks noChangeAspect="1" noChangeArrowheads="1"/>
          </p:cNvPicPr>
          <p:nvPr/>
        </p:nvPicPr>
        <p:blipFill>
          <a:blip r:embed="rId2"/>
          <a:srcRect/>
          <a:stretch>
            <a:fillRect/>
          </a:stretch>
        </p:blipFill>
        <p:spPr bwMode="auto">
          <a:xfrm>
            <a:off x="1143000" y="3886200"/>
            <a:ext cx="355600" cy="328613"/>
          </a:xfrm>
          <a:prstGeom prst="rect">
            <a:avLst/>
          </a:prstGeom>
          <a:noFill/>
          <a:ln w="9525">
            <a:noFill/>
            <a:miter lim="800000"/>
            <a:headEnd/>
            <a:tailEnd/>
          </a:ln>
        </p:spPr>
      </p:pic>
      <p:pic>
        <p:nvPicPr>
          <p:cNvPr id="41990" name="Picture 8" descr="bullet"/>
          <p:cNvPicPr>
            <a:picLocks noChangeAspect="1" noChangeArrowheads="1"/>
          </p:cNvPicPr>
          <p:nvPr/>
        </p:nvPicPr>
        <p:blipFill>
          <a:blip r:embed="rId2"/>
          <a:srcRect/>
          <a:stretch>
            <a:fillRect/>
          </a:stretch>
        </p:blipFill>
        <p:spPr bwMode="auto">
          <a:xfrm>
            <a:off x="1524000" y="4267200"/>
            <a:ext cx="355600" cy="328613"/>
          </a:xfrm>
          <a:prstGeom prst="rect">
            <a:avLst/>
          </a:prstGeom>
          <a:noFill/>
          <a:ln w="9525">
            <a:noFill/>
            <a:miter lim="800000"/>
            <a:headEnd/>
            <a:tailEnd/>
          </a:ln>
        </p:spPr>
      </p:pic>
      <p:pic>
        <p:nvPicPr>
          <p:cNvPr id="41991" name="Picture 9" descr="bullet"/>
          <p:cNvPicPr>
            <a:picLocks noChangeAspect="1" noChangeArrowheads="1"/>
          </p:cNvPicPr>
          <p:nvPr/>
        </p:nvPicPr>
        <p:blipFill>
          <a:blip r:embed="rId2"/>
          <a:srcRect/>
          <a:stretch>
            <a:fillRect/>
          </a:stretch>
        </p:blipFill>
        <p:spPr bwMode="auto">
          <a:xfrm>
            <a:off x="1524000" y="4654153"/>
            <a:ext cx="381000" cy="351235"/>
          </a:xfrm>
          <a:prstGeom prst="rect">
            <a:avLst/>
          </a:prstGeom>
          <a:noFill/>
          <a:ln w="9525">
            <a:noFill/>
            <a:miter lim="800000"/>
            <a:headEnd/>
            <a:tailEnd/>
          </a:ln>
        </p:spPr>
      </p:pic>
      <p:pic>
        <p:nvPicPr>
          <p:cNvPr id="41992" name="Picture 10" descr="bullet"/>
          <p:cNvPicPr>
            <a:picLocks noChangeAspect="1" noChangeArrowheads="1"/>
          </p:cNvPicPr>
          <p:nvPr/>
        </p:nvPicPr>
        <p:blipFill>
          <a:blip r:embed="rId2"/>
          <a:srcRect/>
          <a:stretch>
            <a:fillRect/>
          </a:stretch>
        </p:blipFill>
        <p:spPr bwMode="auto">
          <a:xfrm>
            <a:off x="1524000" y="5029200"/>
            <a:ext cx="355600" cy="328613"/>
          </a:xfrm>
          <a:prstGeom prst="rect">
            <a:avLst/>
          </a:prstGeom>
          <a:noFill/>
          <a:ln w="9525">
            <a:noFill/>
            <a:miter lim="800000"/>
            <a:headEnd/>
            <a:tailEnd/>
          </a:ln>
        </p:spPr>
      </p:pic>
      <p:pic>
        <p:nvPicPr>
          <p:cNvPr id="41993" name="Picture 11" descr="bullet"/>
          <p:cNvPicPr>
            <a:picLocks noChangeAspect="1" noChangeArrowheads="1"/>
          </p:cNvPicPr>
          <p:nvPr/>
        </p:nvPicPr>
        <p:blipFill>
          <a:blip r:embed="rId2"/>
          <a:srcRect/>
          <a:stretch>
            <a:fillRect/>
          </a:stretch>
        </p:blipFill>
        <p:spPr bwMode="auto">
          <a:xfrm>
            <a:off x="1524000" y="5410200"/>
            <a:ext cx="355600" cy="328613"/>
          </a:xfrm>
          <a:prstGeom prst="rect">
            <a:avLst/>
          </a:prstGeom>
          <a:noFill/>
          <a:ln w="9525">
            <a:noFill/>
            <a:miter lim="800000"/>
            <a:headEnd/>
            <a:tailEnd/>
          </a:ln>
        </p:spPr>
      </p:pic>
      <p:pic>
        <p:nvPicPr>
          <p:cNvPr id="11" name="Picture 10" descr="tdap.jpg"/>
          <p:cNvPicPr>
            <a:picLocks noChangeAspect="1"/>
          </p:cNvPicPr>
          <p:nvPr/>
        </p:nvPicPr>
        <p:blipFill>
          <a:blip r:embed="rId3"/>
          <a:stretch>
            <a:fillRect/>
          </a:stretch>
        </p:blipFill>
        <p:spPr>
          <a:xfrm>
            <a:off x="7467600" y="0"/>
            <a:ext cx="1676400" cy="14375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1143000"/>
          </a:xfrm>
        </p:spPr>
        <p:txBody>
          <a:bodyPr/>
          <a:lstStyle/>
          <a:p>
            <a:pPr eaLnBrk="1" hangingPunct="1"/>
            <a:r>
              <a:rPr lang="en-US" sz="4000" b="1" dirty="0" smtClean="0">
                <a:solidFill>
                  <a:srgbClr val="3333CC"/>
                </a:solidFill>
              </a:rPr>
              <a:t>Managing</a:t>
            </a:r>
            <a:r>
              <a:rPr lang="en-US" b="1" dirty="0" smtClean="0">
                <a:solidFill>
                  <a:srgbClr val="3333CC"/>
                </a:solidFill>
              </a:rPr>
              <a:t> </a:t>
            </a:r>
            <a:r>
              <a:rPr lang="en-US" sz="4000" b="1" dirty="0" smtClean="0">
                <a:solidFill>
                  <a:srgbClr val="3333CC"/>
                </a:solidFill>
              </a:rPr>
              <a:t>Conditions</a:t>
            </a:r>
            <a:endParaRPr lang="en-US" b="1" dirty="0" smtClean="0">
              <a:solidFill>
                <a:srgbClr val="3333CC"/>
              </a:solidFill>
            </a:endParaRPr>
          </a:p>
        </p:txBody>
      </p:sp>
      <p:sp>
        <p:nvSpPr>
          <p:cNvPr id="43010" name="Rectangle 3"/>
          <p:cNvSpPr>
            <a:spLocks noGrp="1" noChangeArrowheads="1"/>
          </p:cNvSpPr>
          <p:nvPr>
            <p:ph type="body" idx="1"/>
          </p:nvPr>
        </p:nvSpPr>
        <p:spPr/>
        <p:txBody>
          <a:bodyPr/>
          <a:lstStyle/>
          <a:p>
            <a:pPr marL="0" indent="0" eaLnBrk="1" hangingPunct="1">
              <a:buFontTx/>
              <a:buNone/>
            </a:pPr>
            <a:r>
              <a:rPr lang="en-US" sz="2800" b="1" dirty="0" smtClean="0">
                <a:solidFill>
                  <a:srgbClr val="3333CC"/>
                </a:solidFill>
              </a:rPr>
              <a:t>Examples of conditions known to be detrimental to reproductive outcomes if in poor control before conception:</a:t>
            </a:r>
          </a:p>
          <a:p>
            <a:pPr lvl="1" eaLnBrk="1" hangingPunct="1">
              <a:buFontTx/>
              <a:buChar char="•"/>
            </a:pPr>
            <a:r>
              <a:rPr lang="en-US" sz="2400" dirty="0" smtClean="0">
                <a:solidFill>
                  <a:srgbClr val="3333CC"/>
                </a:solidFill>
              </a:rPr>
              <a:t>Diabetes</a:t>
            </a:r>
          </a:p>
          <a:p>
            <a:pPr lvl="1" eaLnBrk="1" hangingPunct="1">
              <a:buFontTx/>
              <a:buChar char="•"/>
            </a:pPr>
            <a:r>
              <a:rPr lang="en-US" sz="2400" dirty="0" smtClean="0">
                <a:solidFill>
                  <a:srgbClr val="3333CC"/>
                </a:solidFill>
              </a:rPr>
              <a:t>Maternal PKU</a:t>
            </a:r>
          </a:p>
          <a:p>
            <a:pPr lvl="1" eaLnBrk="1" hangingPunct="1">
              <a:buFontTx/>
              <a:buChar char="•"/>
            </a:pPr>
            <a:r>
              <a:rPr lang="en-US" sz="2400" dirty="0" smtClean="0">
                <a:solidFill>
                  <a:srgbClr val="3333CC"/>
                </a:solidFill>
              </a:rPr>
              <a:t>Obesity</a:t>
            </a:r>
          </a:p>
          <a:p>
            <a:pPr lvl="1" eaLnBrk="1" hangingPunct="1">
              <a:buFontTx/>
              <a:buChar char="•"/>
            </a:pPr>
            <a:r>
              <a:rPr lang="en-US" sz="2400" dirty="0" smtClean="0">
                <a:solidFill>
                  <a:srgbClr val="3333CC"/>
                </a:solidFill>
              </a:rPr>
              <a:t>Hypothyroidism</a:t>
            </a:r>
          </a:p>
          <a:p>
            <a:pPr lvl="1" eaLnBrk="1" hangingPunct="1">
              <a:buFontTx/>
              <a:buChar char="•"/>
            </a:pPr>
            <a:r>
              <a:rPr lang="en-US" sz="2400" dirty="0" smtClean="0">
                <a:solidFill>
                  <a:srgbClr val="3333CC"/>
                </a:solidFill>
              </a:rPr>
              <a:t>Sexually transmitted infections</a:t>
            </a:r>
          </a:p>
        </p:txBody>
      </p:sp>
      <p:sp>
        <p:nvSpPr>
          <p:cNvPr id="65540"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diabetes.jpg"/>
          <p:cNvPicPr>
            <a:picLocks noChangeAspect="1"/>
          </p:cNvPicPr>
          <p:nvPr/>
        </p:nvPicPr>
        <p:blipFill>
          <a:blip r:embed="rId2"/>
          <a:stretch>
            <a:fillRect/>
          </a:stretch>
        </p:blipFill>
        <p:spPr>
          <a:xfrm>
            <a:off x="5105400" y="3505200"/>
            <a:ext cx="2599267" cy="146208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57200"/>
            <a:ext cx="7772400" cy="838200"/>
          </a:xfrm>
        </p:spPr>
        <p:txBody>
          <a:bodyPr/>
          <a:lstStyle/>
          <a:p>
            <a:pPr eaLnBrk="1" hangingPunct="1"/>
            <a:r>
              <a:rPr lang="en-US" sz="4000" b="1" dirty="0" smtClean="0">
                <a:solidFill>
                  <a:srgbClr val="3333CC"/>
                </a:solidFill>
              </a:rPr>
              <a:t>Avoiding Exposures</a:t>
            </a:r>
          </a:p>
        </p:txBody>
      </p:sp>
      <p:sp>
        <p:nvSpPr>
          <p:cNvPr id="44034" name="Rectangle 3"/>
          <p:cNvSpPr>
            <a:spLocks noGrp="1" noChangeArrowheads="1"/>
          </p:cNvSpPr>
          <p:nvPr>
            <p:ph type="body" idx="1"/>
          </p:nvPr>
        </p:nvSpPr>
        <p:spPr>
          <a:xfrm>
            <a:off x="2590800" y="1905000"/>
            <a:ext cx="6705600" cy="4800600"/>
          </a:xfrm>
        </p:spPr>
        <p:txBody>
          <a:bodyPr/>
          <a:lstStyle/>
          <a:p>
            <a:pPr marL="0" indent="0" eaLnBrk="1" hangingPunct="1">
              <a:buFontTx/>
              <a:buNone/>
            </a:pPr>
            <a:r>
              <a:rPr lang="en-US" sz="2600" b="1" dirty="0" smtClean="0">
                <a:solidFill>
                  <a:srgbClr val="3333CC"/>
                </a:solidFill>
              </a:rPr>
              <a:t>Exposures known to be teratogenic or otherwise harmful in early pregnancy:</a:t>
            </a:r>
          </a:p>
          <a:p>
            <a:pPr lvl="1" eaLnBrk="1" hangingPunct="1">
              <a:buFontTx/>
              <a:buChar char="•"/>
            </a:pPr>
            <a:r>
              <a:rPr lang="en-US" sz="2400" dirty="0" smtClean="0">
                <a:solidFill>
                  <a:srgbClr val="3333CC"/>
                </a:solidFill>
              </a:rPr>
              <a:t>Alcohol</a:t>
            </a:r>
          </a:p>
          <a:p>
            <a:pPr lvl="1" eaLnBrk="1" hangingPunct="1">
              <a:buFontTx/>
              <a:buChar char="•"/>
            </a:pPr>
            <a:r>
              <a:rPr lang="en-US" sz="2400" dirty="0" smtClean="0">
                <a:solidFill>
                  <a:srgbClr val="3333CC"/>
                </a:solidFill>
              </a:rPr>
              <a:t>Tobacco</a:t>
            </a:r>
          </a:p>
          <a:p>
            <a:pPr lvl="1" eaLnBrk="1" hangingPunct="1">
              <a:buFontTx/>
              <a:buChar char="•"/>
            </a:pPr>
            <a:r>
              <a:rPr lang="en-US" sz="2400" dirty="0" smtClean="0">
                <a:solidFill>
                  <a:srgbClr val="3333CC"/>
                </a:solidFill>
              </a:rPr>
              <a:t>Illegal Drugs</a:t>
            </a:r>
          </a:p>
          <a:p>
            <a:pPr lvl="1" eaLnBrk="1" hangingPunct="1">
              <a:buFontTx/>
              <a:buChar char="•"/>
            </a:pPr>
            <a:r>
              <a:rPr lang="en-US" sz="2400" dirty="0" smtClean="0">
                <a:solidFill>
                  <a:srgbClr val="3333CC"/>
                </a:solidFill>
              </a:rPr>
              <a:t>Medications:</a:t>
            </a:r>
          </a:p>
          <a:p>
            <a:pPr lvl="2" eaLnBrk="1" hangingPunct="1">
              <a:spcBef>
                <a:spcPts val="0"/>
              </a:spcBef>
            </a:pPr>
            <a:r>
              <a:rPr lang="en-US" sz="2000" dirty="0" smtClean="0">
                <a:solidFill>
                  <a:srgbClr val="3333CC"/>
                </a:solidFill>
              </a:rPr>
              <a:t>Many </a:t>
            </a:r>
            <a:r>
              <a:rPr lang="en-US" sz="2000" dirty="0" err="1" smtClean="0">
                <a:solidFill>
                  <a:srgbClr val="3333CC"/>
                </a:solidFill>
              </a:rPr>
              <a:t>antiseizure</a:t>
            </a:r>
            <a:r>
              <a:rPr lang="en-US" sz="2000" dirty="0" smtClean="0">
                <a:solidFill>
                  <a:srgbClr val="3333CC"/>
                </a:solidFill>
              </a:rPr>
              <a:t> medications</a:t>
            </a:r>
          </a:p>
          <a:p>
            <a:pPr lvl="2" eaLnBrk="1" hangingPunct="1">
              <a:spcBef>
                <a:spcPts val="0"/>
              </a:spcBef>
            </a:pPr>
            <a:r>
              <a:rPr lang="en-US" sz="2000" dirty="0" smtClean="0">
                <a:solidFill>
                  <a:srgbClr val="3333CC"/>
                </a:solidFill>
              </a:rPr>
              <a:t>Oral anticoagulants</a:t>
            </a:r>
          </a:p>
          <a:p>
            <a:pPr lvl="2" eaLnBrk="1" hangingPunct="1">
              <a:spcBef>
                <a:spcPts val="0"/>
              </a:spcBef>
            </a:pPr>
            <a:r>
              <a:rPr lang="en-US" sz="2000" dirty="0" err="1" smtClean="0">
                <a:solidFill>
                  <a:srgbClr val="3333CC"/>
                </a:solidFill>
              </a:rPr>
              <a:t>Accutane</a:t>
            </a:r>
            <a:endParaRPr lang="en-US" sz="2400" dirty="0" smtClean="0">
              <a:solidFill>
                <a:srgbClr val="3333CC"/>
              </a:solidFill>
            </a:endParaRPr>
          </a:p>
          <a:p>
            <a:pPr lvl="1" eaLnBrk="1" hangingPunct="1">
              <a:buFont typeface="Arial" pitchFamily="34" charset="0"/>
              <a:buChar char="•"/>
            </a:pPr>
            <a:r>
              <a:rPr lang="en-US" sz="2400" dirty="0" smtClean="0">
                <a:solidFill>
                  <a:srgbClr val="3333CC"/>
                </a:solidFill>
              </a:rPr>
              <a:t>Environmental toxins</a:t>
            </a:r>
          </a:p>
        </p:txBody>
      </p:sp>
      <p:sp>
        <p:nvSpPr>
          <p:cNvPr id="66564" name="AutoShape 4">
            <a:hlinkClick r:id="" action="ppaction://hlinkshowjump?jump=nextslide"/>
          </p:cNvPr>
          <p:cNvSpPr>
            <a:spLocks noChangeArrowheads="1"/>
          </p:cNvSpPr>
          <p:nvPr/>
        </p:nvSpPr>
        <p:spPr bwMode="auto">
          <a:xfrm>
            <a:off x="8001000" y="57912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tobacco-alcohol.jpg"/>
          <p:cNvPicPr>
            <a:picLocks noChangeAspect="1"/>
          </p:cNvPicPr>
          <p:nvPr/>
        </p:nvPicPr>
        <p:blipFill>
          <a:blip r:embed="rId2"/>
          <a:stretch>
            <a:fillRect/>
          </a:stretch>
        </p:blipFill>
        <p:spPr>
          <a:xfrm>
            <a:off x="228600" y="2286000"/>
            <a:ext cx="2184400" cy="3276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8"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46083" name="Rectangle 1"/>
          <p:cNvSpPr>
            <a:spLocks noChangeArrowheads="1"/>
          </p:cNvSpPr>
          <p:nvPr/>
        </p:nvSpPr>
        <p:spPr bwMode="auto">
          <a:xfrm>
            <a:off x="685800" y="2757488"/>
            <a:ext cx="7924800" cy="2917722"/>
          </a:xfrm>
          <a:prstGeom prst="rect">
            <a:avLst/>
          </a:prstGeom>
          <a:noFill/>
          <a:ln w="9525">
            <a:noFill/>
            <a:miter lim="800000"/>
            <a:headEnd/>
            <a:tailEnd/>
          </a:ln>
        </p:spPr>
        <p:txBody>
          <a:bodyPr>
            <a:spAutoFit/>
          </a:bodyPr>
          <a:lstStyle/>
          <a:p>
            <a:pPr algn="ctr">
              <a:lnSpc>
                <a:spcPct val="90000"/>
              </a:lnSpc>
            </a:pPr>
            <a:r>
              <a:rPr lang="en-US" sz="2000" b="0" dirty="0">
                <a:solidFill>
                  <a:srgbClr val="3333CC"/>
                </a:solidFill>
              </a:rPr>
              <a:t>Comprehensive </a:t>
            </a:r>
            <a:r>
              <a:rPr lang="en-US" sz="2000" b="0" u="sng" dirty="0">
                <a:solidFill>
                  <a:srgbClr val="3333CC"/>
                </a:solidFill>
              </a:rPr>
              <a:t>well woman care </a:t>
            </a:r>
            <a:r>
              <a:rPr lang="en-US" sz="2400" dirty="0" smtClean="0">
                <a:solidFill>
                  <a:srgbClr val="3333CC"/>
                </a:solidFill>
              </a:rPr>
              <a:t>is</a:t>
            </a:r>
            <a:r>
              <a:rPr lang="en-US" sz="2000" dirty="0" smtClean="0">
                <a:solidFill>
                  <a:srgbClr val="3333CC"/>
                </a:solidFill>
              </a:rPr>
              <a:t>, </a:t>
            </a:r>
            <a:r>
              <a:rPr lang="en-US" sz="2000" b="0" dirty="0">
                <a:solidFill>
                  <a:srgbClr val="3333CC"/>
                </a:solidFill>
              </a:rPr>
              <a:t>in fact, </a:t>
            </a:r>
            <a:r>
              <a:rPr lang="en-US" sz="2000" b="0" u="sng" dirty="0">
                <a:solidFill>
                  <a:srgbClr val="3333CC"/>
                </a:solidFill>
              </a:rPr>
              <a:t>preconception care</a:t>
            </a:r>
            <a:r>
              <a:rPr lang="en-US" sz="2000" dirty="0">
                <a:solidFill>
                  <a:srgbClr val="3333CC"/>
                </a:solidFill>
              </a:rPr>
              <a:t> </a:t>
            </a:r>
            <a:r>
              <a:rPr lang="en-US" sz="2000" b="0" dirty="0">
                <a:solidFill>
                  <a:srgbClr val="3333CC"/>
                </a:solidFill>
              </a:rPr>
              <a:t>for </a:t>
            </a:r>
            <a:r>
              <a:rPr lang="en-US" sz="2000" b="0">
                <a:solidFill>
                  <a:srgbClr val="3333CC"/>
                </a:solidFill>
              </a:rPr>
              <a:t>women </a:t>
            </a:r>
            <a:r>
              <a:rPr lang="en-US" sz="2000" b="0" smtClean="0">
                <a:solidFill>
                  <a:srgbClr val="3333CC"/>
                </a:solidFill>
              </a:rPr>
              <a:t>who </a:t>
            </a:r>
            <a:r>
              <a:rPr lang="en-US" sz="2000" b="0" dirty="0">
                <a:solidFill>
                  <a:srgbClr val="3333CC"/>
                </a:solidFill>
              </a:rPr>
              <a:t>may become </a:t>
            </a:r>
            <a:r>
              <a:rPr lang="en-US" sz="2000" b="0" dirty="0" smtClean="0">
                <a:solidFill>
                  <a:srgbClr val="3333CC"/>
                </a:solidFill>
              </a:rPr>
              <a:t>pregnant;</a:t>
            </a:r>
          </a:p>
          <a:p>
            <a:pPr algn="ctr">
              <a:lnSpc>
                <a:spcPct val="90000"/>
              </a:lnSpc>
            </a:pPr>
            <a:endParaRPr lang="en-US" sz="2000" b="0" dirty="0" smtClean="0">
              <a:solidFill>
                <a:srgbClr val="3333CC"/>
              </a:solidFill>
            </a:endParaRPr>
          </a:p>
          <a:p>
            <a:pPr algn="ctr">
              <a:lnSpc>
                <a:spcPct val="90000"/>
              </a:lnSpc>
            </a:pPr>
            <a:r>
              <a:rPr lang="en-US" sz="2000" b="0" dirty="0" smtClean="0">
                <a:solidFill>
                  <a:srgbClr val="3333CC"/>
                </a:solidFill>
              </a:rPr>
              <a:t>All women of reproductive potential deserve well woman care that includes a focus on reproductive choices--including choices about whether to become pregnant and the health of any future pregnancies they may someday have;</a:t>
            </a:r>
          </a:p>
          <a:p>
            <a:pPr algn="ctr">
              <a:lnSpc>
                <a:spcPct val="90000"/>
              </a:lnSpc>
            </a:pPr>
            <a:endParaRPr lang="en-US" sz="2000" b="0" dirty="0">
              <a:solidFill>
                <a:srgbClr val="3333CC"/>
              </a:solidFill>
            </a:endParaRPr>
          </a:p>
          <a:p>
            <a:pPr algn="ctr">
              <a:lnSpc>
                <a:spcPct val="90000"/>
              </a:lnSpc>
            </a:pPr>
            <a:r>
              <a:rPr lang="en-US" sz="2000" b="0" dirty="0">
                <a:solidFill>
                  <a:srgbClr val="3333CC"/>
                </a:solidFill>
              </a:rPr>
              <a:t>Some women may need more than routine well woman care but no woman needs less.</a:t>
            </a:r>
          </a:p>
        </p:txBody>
      </p:sp>
      <p:sp>
        <p:nvSpPr>
          <p:cNvPr id="46084" name="Rectangle 2"/>
          <p:cNvSpPr>
            <a:spLocks noChangeArrowheads="1"/>
          </p:cNvSpPr>
          <p:nvPr/>
        </p:nvSpPr>
        <p:spPr bwMode="auto">
          <a:xfrm>
            <a:off x="609600" y="609600"/>
            <a:ext cx="8001000" cy="1570038"/>
          </a:xfrm>
          <a:prstGeom prst="rect">
            <a:avLst/>
          </a:prstGeom>
          <a:noFill/>
          <a:ln w="9525">
            <a:noFill/>
            <a:miter lim="800000"/>
            <a:headEnd/>
            <a:tailEnd/>
          </a:ln>
        </p:spPr>
        <p:txBody>
          <a:bodyPr>
            <a:spAutoFit/>
          </a:bodyPr>
          <a:lstStyle/>
          <a:p>
            <a:pPr algn="ctr"/>
            <a:r>
              <a:rPr lang="en-US" sz="3200" dirty="0">
                <a:solidFill>
                  <a:srgbClr val="3333CC"/>
                </a:solidFill>
              </a:rPr>
              <a:t>Some of these topics are already covered in my routine well woman </a:t>
            </a:r>
            <a:r>
              <a:rPr lang="en-US" sz="3200" dirty="0" smtClean="0">
                <a:solidFill>
                  <a:srgbClr val="3333CC"/>
                </a:solidFill>
              </a:rPr>
              <a:t>care so </a:t>
            </a:r>
            <a:r>
              <a:rPr lang="en-US" sz="3200" dirty="0">
                <a:solidFill>
                  <a:srgbClr val="3333CC"/>
                </a:solidFill>
              </a:rPr>
              <a:t>what</a:t>
            </a:r>
            <a:r>
              <a:rPr lang="en-US" altLang="en-US" sz="3200" dirty="0">
                <a:solidFill>
                  <a:srgbClr val="3333CC"/>
                </a:solidFill>
              </a:rPr>
              <a:t>’</a:t>
            </a:r>
            <a:r>
              <a:rPr lang="en-US" altLang="ja-JP" sz="3200" dirty="0">
                <a:solidFill>
                  <a:srgbClr val="3333CC"/>
                </a:solidFill>
              </a:rPr>
              <a:t>s the difference?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4800"/>
            <a:ext cx="8610600" cy="1143000"/>
          </a:xfrm>
        </p:spPr>
        <p:txBody>
          <a:bodyPr/>
          <a:lstStyle/>
          <a:p>
            <a:pPr eaLnBrk="1" hangingPunct="1"/>
            <a:r>
              <a:rPr lang="en-US" sz="3600" b="1" dirty="0" smtClean="0">
                <a:solidFill>
                  <a:srgbClr val="3333CC"/>
                </a:solidFill>
              </a:rPr>
              <a:t>Do I Really Have Time to Add One More Emphasis to My Patient</a:t>
            </a:r>
            <a:r>
              <a:rPr lang="en-US" altLang="en-US" sz="3600" b="1" dirty="0" smtClean="0">
                <a:solidFill>
                  <a:srgbClr val="3333CC"/>
                </a:solidFill>
              </a:rPr>
              <a:t>’</a:t>
            </a:r>
            <a:r>
              <a:rPr lang="en-US" sz="3600" b="1" dirty="0" smtClean="0">
                <a:solidFill>
                  <a:srgbClr val="3333CC"/>
                </a:solidFill>
              </a:rPr>
              <a:t>s Visits?</a:t>
            </a:r>
          </a:p>
        </p:txBody>
      </p:sp>
      <p:sp>
        <p:nvSpPr>
          <p:cNvPr id="47106" name="Rectangle 3"/>
          <p:cNvSpPr>
            <a:spLocks noGrp="1" noChangeArrowheads="1"/>
          </p:cNvSpPr>
          <p:nvPr>
            <p:ph type="body" idx="1"/>
          </p:nvPr>
        </p:nvSpPr>
        <p:spPr>
          <a:xfrm>
            <a:off x="228600" y="2133600"/>
            <a:ext cx="7162800" cy="3276600"/>
          </a:xfrm>
        </p:spPr>
        <p:txBody>
          <a:bodyPr/>
          <a:lstStyle/>
          <a:p>
            <a:pPr eaLnBrk="1" hangingPunct="1">
              <a:buFontTx/>
              <a:buNone/>
            </a:pPr>
            <a:r>
              <a:rPr lang="en-US" sz="2800" dirty="0" smtClean="0">
                <a:solidFill>
                  <a:srgbClr val="3333CC"/>
                </a:solidFill>
              </a:rPr>
              <a:t>If you take care of women of reproductive </a:t>
            </a:r>
          </a:p>
          <a:p>
            <a:pPr eaLnBrk="1" hangingPunct="1">
              <a:buFontTx/>
              <a:buNone/>
            </a:pPr>
            <a:r>
              <a:rPr lang="en-US" sz="2800" dirty="0" smtClean="0">
                <a:solidFill>
                  <a:srgbClr val="3333CC"/>
                </a:solidFill>
              </a:rPr>
              <a:t>potential . . .</a:t>
            </a:r>
            <a:r>
              <a:rPr lang="ja-JP" altLang="en-US" sz="2800" dirty="0" smtClean="0">
                <a:solidFill>
                  <a:srgbClr val="3333CC"/>
                </a:solidFill>
              </a:rPr>
              <a:t>“</a:t>
            </a:r>
            <a:r>
              <a:rPr lang="en-US" altLang="ja-JP" sz="2800" dirty="0" smtClean="0">
                <a:solidFill>
                  <a:srgbClr val="3333CC"/>
                </a:solidFill>
              </a:rPr>
              <a:t>It</a:t>
            </a:r>
            <a:r>
              <a:rPr lang="en-US" altLang="en-US" sz="2800" dirty="0" smtClean="0">
                <a:solidFill>
                  <a:srgbClr val="3333CC"/>
                </a:solidFill>
              </a:rPr>
              <a:t>’</a:t>
            </a:r>
            <a:r>
              <a:rPr lang="en-US" altLang="ja-JP" sz="2800" dirty="0" smtClean="0">
                <a:solidFill>
                  <a:srgbClr val="3333CC"/>
                </a:solidFill>
              </a:rPr>
              <a:t>s not a question of whether </a:t>
            </a:r>
          </a:p>
          <a:p>
            <a:pPr eaLnBrk="1" hangingPunct="1">
              <a:buFontTx/>
              <a:buNone/>
            </a:pPr>
            <a:r>
              <a:rPr lang="en-US" sz="2800" dirty="0" smtClean="0">
                <a:solidFill>
                  <a:srgbClr val="3333CC"/>
                </a:solidFill>
              </a:rPr>
              <a:t>you provide preconception care, rather it</a:t>
            </a:r>
            <a:r>
              <a:rPr lang="en-US" altLang="en-US" sz="2800" dirty="0" smtClean="0">
                <a:solidFill>
                  <a:srgbClr val="3333CC"/>
                </a:solidFill>
              </a:rPr>
              <a:t>’</a:t>
            </a:r>
            <a:r>
              <a:rPr lang="en-US" sz="2800" dirty="0" smtClean="0">
                <a:solidFill>
                  <a:srgbClr val="3333CC"/>
                </a:solidFill>
              </a:rPr>
              <a:t>s </a:t>
            </a:r>
          </a:p>
          <a:p>
            <a:pPr eaLnBrk="1" hangingPunct="1">
              <a:buFontTx/>
              <a:buNone/>
            </a:pPr>
            <a:r>
              <a:rPr lang="en-US" sz="2800" dirty="0" smtClean="0">
                <a:solidFill>
                  <a:srgbClr val="3333CC"/>
                </a:solidFill>
              </a:rPr>
              <a:t>a question of what kind of preconception </a:t>
            </a:r>
          </a:p>
          <a:p>
            <a:pPr eaLnBrk="1" hangingPunct="1">
              <a:buFontTx/>
              <a:buNone/>
            </a:pPr>
            <a:r>
              <a:rPr lang="en-US" sz="2800" dirty="0" smtClean="0">
                <a:solidFill>
                  <a:srgbClr val="3333CC"/>
                </a:solidFill>
              </a:rPr>
              <a:t>care you are providing.</a:t>
            </a:r>
            <a:r>
              <a:rPr lang="ja-JP" altLang="en-US" sz="2800" dirty="0" smtClean="0">
                <a:solidFill>
                  <a:srgbClr val="3333CC"/>
                </a:solidFill>
              </a:rPr>
              <a:t>”</a:t>
            </a:r>
            <a:endParaRPr lang="en-US" altLang="ja-JP" sz="2800" dirty="0" smtClean="0">
              <a:solidFill>
                <a:srgbClr val="3333CC"/>
              </a:solidFill>
            </a:endParaRPr>
          </a:p>
          <a:p>
            <a:pPr eaLnBrk="1" hangingPunct="1">
              <a:buFontTx/>
              <a:buNone/>
            </a:pPr>
            <a:r>
              <a:rPr lang="en-US" sz="2800" dirty="0" smtClean="0">
                <a:solidFill>
                  <a:srgbClr val="3333CC"/>
                </a:solidFill>
              </a:rPr>
              <a:t>			</a:t>
            </a:r>
            <a:r>
              <a:rPr lang="en-US" sz="2400" dirty="0" smtClean="0">
                <a:solidFill>
                  <a:srgbClr val="3333CC"/>
                </a:solidFill>
              </a:rPr>
              <a:t>Joseph Stanford and Debra </a:t>
            </a:r>
            <a:r>
              <a:rPr lang="en-US" sz="2400" dirty="0" err="1" smtClean="0">
                <a:solidFill>
                  <a:srgbClr val="3333CC"/>
                </a:solidFill>
              </a:rPr>
              <a:t>Hobbins</a:t>
            </a:r>
            <a:endParaRPr lang="en-US" sz="2400" dirty="0" smtClean="0">
              <a:solidFill>
                <a:srgbClr val="3333CC"/>
              </a:solidFill>
            </a:endParaRPr>
          </a:p>
        </p:txBody>
      </p:sp>
      <p:sp>
        <p:nvSpPr>
          <p:cNvPr id="61444"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doctor.jpg"/>
          <p:cNvPicPr>
            <a:picLocks noChangeAspect="1"/>
          </p:cNvPicPr>
          <p:nvPr/>
        </p:nvPicPr>
        <p:blipFill>
          <a:blip r:embed="rId2"/>
          <a:stretch>
            <a:fillRect/>
          </a:stretch>
        </p:blipFill>
        <p:spPr>
          <a:xfrm>
            <a:off x="7543800" y="2438400"/>
            <a:ext cx="1600200" cy="2397303"/>
          </a:xfrm>
          <a:prstGeom prst="rect">
            <a:avLst/>
          </a:prstGeom>
        </p:spPr>
      </p:pic>
      <p:sp>
        <p:nvSpPr>
          <p:cNvPr id="2" name="TextBox 1"/>
          <p:cNvSpPr txBox="1"/>
          <p:nvPr/>
        </p:nvSpPr>
        <p:spPr>
          <a:xfrm>
            <a:off x="2438400" y="5257800"/>
            <a:ext cx="5181600" cy="954107"/>
          </a:xfrm>
          <a:prstGeom prst="rect">
            <a:avLst/>
          </a:prstGeom>
          <a:noFill/>
        </p:spPr>
        <p:txBody>
          <a:bodyPr wrap="square" rtlCol="0">
            <a:spAutoFit/>
          </a:bodyPr>
          <a:lstStyle/>
          <a:p>
            <a:r>
              <a:rPr lang="en-US" sz="1400" dirty="0">
                <a:solidFill>
                  <a:srgbClr val="3333CC"/>
                </a:solidFill>
              </a:rPr>
              <a:t>Stanford JB, </a:t>
            </a:r>
            <a:r>
              <a:rPr lang="en-US" sz="1400" dirty="0" err="1">
                <a:solidFill>
                  <a:srgbClr val="3333CC"/>
                </a:solidFill>
              </a:rPr>
              <a:t>Hobbins</a:t>
            </a:r>
            <a:r>
              <a:rPr lang="en-US" sz="1400" dirty="0">
                <a:solidFill>
                  <a:srgbClr val="3333CC"/>
                </a:solidFill>
              </a:rPr>
              <a:t> D. Preconception risk assessment In: </a:t>
            </a:r>
            <a:r>
              <a:rPr lang="en-US" sz="1400" dirty="0" smtClean="0">
                <a:solidFill>
                  <a:srgbClr val="3333CC"/>
                </a:solidFill>
              </a:rPr>
              <a:t>Ratcliff </a:t>
            </a:r>
            <a:r>
              <a:rPr lang="en-US" sz="1400" dirty="0">
                <a:solidFill>
                  <a:srgbClr val="3333CC"/>
                </a:solidFill>
              </a:rPr>
              <a:t>SD, Baxley L, Byrd JE, </a:t>
            </a:r>
            <a:r>
              <a:rPr lang="en-US" sz="1400" dirty="0" err="1">
                <a:solidFill>
                  <a:srgbClr val="3333CC"/>
                </a:solidFill>
              </a:rPr>
              <a:t>Sakornbut</a:t>
            </a:r>
            <a:r>
              <a:rPr lang="en-US" sz="1400" dirty="0">
                <a:solidFill>
                  <a:srgbClr val="3333CC"/>
                </a:solidFill>
              </a:rPr>
              <a:t> EL, eds., Family </a:t>
            </a:r>
            <a:r>
              <a:rPr lang="en-US" sz="1400" dirty="0" smtClean="0">
                <a:solidFill>
                  <a:srgbClr val="3333CC"/>
                </a:solidFill>
              </a:rPr>
              <a:t>practice </a:t>
            </a:r>
            <a:r>
              <a:rPr lang="en-US" sz="1400" dirty="0">
                <a:solidFill>
                  <a:srgbClr val="3333CC"/>
                </a:solidFill>
              </a:rPr>
              <a:t>obstetrics, 2</a:t>
            </a:r>
            <a:r>
              <a:rPr lang="en-US" sz="1400" baseline="30000" dirty="0">
                <a:solidFill>
                  <a:srgbClr val="3333CC"/>
                </a:solidFill>
              </a:rPr>
              <a:t>nd</a:t>
            </a:r>
            <a:r>
              <a:rPr lang="en-US" sz="1400" dirty="0">
                <a:solidFill>
                  <a:srgbClr val="3333CC"/>
                </a:solidFill>
              </a:rPr>
              <a:t> ed. St. Louis, MO: Mosby, 2001:1-13.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8"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48131" name="Rectangle 3"/>
          <p:cNvSpPr>
            <a:spLocks noChangeArrowheads="1"/>
          </p:cNvSpPr>
          <p:nvPr/>
        </p:nvSpPr>
        <p:spPr bwMode="auto">
          <a:xfrm>
            <a:off x="1447800" y="838200"/>
            <a:ext cx="7696200" cy="2554545"/>
          </a:xfrm>
          <a:prstGeom prst="rect">
            <a:avLst/>
          </a:prstGeom>
          <a:noFill/>
          <a:ln w="9525">
            <a:noFill/>
            <a:miter lim="800000"/>
            <a:headEnd/>
            <a:tailEnd/>
          </a:ln>
        </p:spPr>
        <p:txBody>
          <a:bodyPr>
            <a:spAutoFit/>
          </a:bodyPr>
          <a:lstStyle/>
          <a:p>
            <a:pPr algn="ctr"/>
            <a:r>
              <a:rPr lang="en-US" sz="3200" dirty="0">
                <a:solidFill>
                  <a:srgbClr val="3333CC"/>
                </a:solidFill>
              </a:rPr>
              <a:t>Wouldn</a:t>
            </a:r>
            <a:r>
              <a:rPr lang="en-US" altLang="en-US" sz="3200" dirty="0">
                <a:solidFill>
                  <a:srgbClr val="3333CC"/>
                </a:solidFill>
              </a:rPr>
              <a:t>’</a:t>
            </a:r>
            <a:r>
              <a:rPr lang="en-US" sz="3200" dirty="0">
                <a:solidFill>
                  <a:srgbClr val="3333CC"/>
                </a:solidFill>
              </a:rPr>
              <a:t>t it be more efficient to limit preconception health promotion information to women who are intending to become pregnant in the near future?</a:t>
            </a:r>
            <a:endParaRPr lang="en-US" sz="3200" dirty="0"/>
          </a:p>
        </p:txBody>
      </p:sp>
      <p:pic>
        <p:nvPicPr>
          <p:cNvPr id="4" name="Picture 3" descr="pregnant woman.jpg"/>
          <p:cNvPicPr>
            <a:picLocks noChangeAspect="1"/>
          </p:cNvPicPr>
          <p:nvPr/>
        </p:nvPicPr>
        <p:blipFill>
          <a:blip r:embed="rId3"/>
          <a:srcRect r="35126"/>
          <a:stretch>
            <a:fillRect/>
          </a:stretch>
        </p:blipFill>
        <p:spPr>
          <a:xfrm>
            <a:off x="0" y="0"/>
            <a:ext cx="1447800" cy="3352800"/>
          </a:xfrm>
          <a:prstGeom prst="rect">
            <a:avLst/>
          </a:prstGeom>
        </p:spPr>
      </p:pic>
      <p:pic>
        <p:nvPicPr>
          <p:cNvPr id="5" name="Picture 4" descr="s-TRYING-TO-CONCEIVE-large.jpg"/>
          <p:cNvPicPr>
            <a:picLocks noChangeAspect="1"/>
          </p:cNvPicPr>
          <p:nvPr/>
        </p:nvPicPr>
        <p:blipFill>
          <a:blip r:embed="rId4"/>
          <a:stretch>
            <a:fillRect/>
          </a:stretch>
        </p:blipFill>
        <p:spPr>
          <a:xfrm>
            <a:off x="838200" y="3657600"/>
            <a:ext cx="2923674" cy="2136531"/>
          </a:xfrm>
          <a:prstGeom prst="rect">
            <a:avLst/>
          </a:prstGeom>
        </p:spPr>
      </p:pic>
      <p:pic>
        <p:nvPicPr>
          <p:cNvPr id="6" name="Picture 5" descr="11.26.12-Asian-Family.jpg"/>
          <p:cNvPicPr>
            <a:picLocks noChangeAspect="1"/>
          </p:cNvPicPr>
          <p:nvPr/>
        </p:nvPicPr>
        <p:blipFill>
          <a:blip r:embed="rId5"/>
          <a:stretch>
            <a:fillRect/>
          </a:stretch>
        </p:blipFill>
        <p:spPr>
          <a:xfrm>
            <a:off x="4724400" y="3657600"/>
            <a:ext cx="3313323" cy="22000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304800"/>
            <a:ext cx="6858000" cy="1143000"/>
          </a:xfrm>
        </p:spPr>
        <p:txBody>
          <a:bodyPr/>
          <a:lstStyle/>
          <a:p>
            <a:pPr eaLnBrk="1" hangingPunct="1"/>
            <a:r>
              <a:rPr lang="en-US" sz="4000" b="1" dirty="0" smtClean="0">
                <a:solidFill>
                  <a:srgbClr val="3333CC"/>
                </a:solidFill>
              </a:rPr>
              <a:t>No, because:</a:t>
            </a:r>
          </a:p>
        </p:txBody>
      </p:sp>
      <p:sp>
        <p:nvSpPr>
          <p:cNvPr id="49154" name="Rectangle 3"/>
          <p:cNvSpPr>
            <a:spLocks noGrp="1" noChangeArrowheads="1"/>
          </p:cNvSpPr>
          <p:nvPr>
            <p:ph type="body" idx="1"/>
          </p:nvPr>
        </p:nvSpPr>
        <p:spPr>
          <a:xfrm>
            <a:off x="609600" y="1828800"/>
            <a:ext cx="7772400" cy="4267200"/>
          </a:xfrm>
        </p:spPr>
        <p:txBody>
          <a:bodyPr/>
          <a:lstStyle/>
          <a:p>
            <a:pPr eaLnBrk="1" hangingPunct="1"/>
            <a:r>
              <a:rPr lang="en-US" sz="2800" dirty="0" smtClean="0">
                <a:solidFill>
                  <a:srgbClr val="3333CC"/>
                </a:solidFill>
              </a:rPr>
              <a:t>50% of pregnancies in the US are unintended.</a:t>
            </a:r>
          </a:p>
          <a:p>
            <a:pPr eaLnBrk="1" hangingPunct="1"/>
            <a:r>
              <a:rPr lang="en-US" sz="2800" dirty="0" smtClean="0">
                <a:solidFill>
                  <a:srgbClr val="3333CC"/>
                </a:solidFill>
              </a:rPr>
              <a:t>Most preconception health promotion is appropriate to all women, irrespective of pregnancy plans.</a:t>
            </a:r>
          </a:p>
          <a:p>
            <a:pPr eaLnBrk="1" hangingPunct="1"/>
            <a:r>
              <a:rPr lang="en-US" sz="2800" dirty="0" smtClean="0">
                <a:solidFill>
                  <a:srgbClr val="3333CC"/>
                </a:solidFill>
              </a:rPr>
              <a:t>Women are not likely to come for an additional encounter for preconception care</a:t>
            </a:r>
          </a:p>
        </p:txBody>
      </p:sp>
      <p:pic>
        <p:nvPicPr>
          <p:cNvPr id="49155" name="Picture 5" descr="bullet"/>
          <p:cNvPicPr>
            <a:picLocks noChangeAspect="1" noChangeArrowheads="1"/>
          </p:cNvPicPr>
          <p:nvPr/>
        </p:nvPicPr>
        <p:blipFill>
          <a:blip r:embed="rId2"/>
          <a:srcRect/>
          <a:stretch>
            <a:fillRect/>
          </a:stretch>
        </p:blipFill>
        <p:spPr bwMode="auto">
          <a:xfrm>
            <a:off x="609600" y="2971800"/>
            <a:ext cx="355600" cy="328613"/>
          </a:xfrm>
          <a:prstGeom prst="rect">
            <a:avLst/>
          </a:prstGeom>
          <a:noFill/>
          <a:ln w="9525">
            <a:noFill/>
            <a:miter lim="800000"/>
            <a:headEnd/>
            <a:tailEnd/>
          </a:ln>
        </p:spPr>
      </p:pic>
      <p:pic>
        <p:nvPicPr>
          <p:cNvPr id="49156" name="Picture 6" descr="bullet"/>
          <p:cNvPicPr>
            <a:picLocks noChangeAspect="1" noChangeArrowheads="1"/>
          </p:cNvPicPr>
          <p:nvPr/>
        </p:nvPicPr>
        <p:blipFill>
          <a:blip r:embed="rId2"/>
          <a:srcRect/>
          <a:stretch>
            <a:fillRect/>
          </a:stretch>
        </p:blipFill>
        <p:spPr bwMode="auto">
          <a:xfrm>
            <a:off x="609600" y="4267200"/>
            <a:ext cx="355600" cy="328613"/>
          </a:xfrm>
          <a:prstGeom prst="rect">
            <a:avLst/>
          </a:prstGeom>
          <a:noFill/>
          <a:ln w="9525">
            <a:noFill/>
            <a:miter lim="800000"/>
            <a:headEnd/>
            <a:tailEnd/>
          </a:ln>
        </p:spPr>
      </p:pic>
      <p:sp>
        <p:nvSpPr>
          <p:cNvPr id="130055" name="AutoShape 7">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Next</a:t>
            </a:r>
          </a:p>
        </p:txBody>
      </p:sp>
      <p:pic>
        <p:nvPicPr>
          <p:cNvPr id="49158" name="Picture 5" descr="bullet"/>
          <p:cNvPicPr>
            <a:picLocks noChangeAspect="1" noChangeArrowheads="1"/>
          </p:cNvPicPr>
          <p:nvPr/>
        </p:nvPicPr>
        <p:blipFill>
          <a:blip r:embed="rId2"/>
          <a:srcRect/>
          <a:stretch>
            <a:fillRect/>
          </a:stretch>
        </p:blipFill>
        <p:spPr bwMode="auto">
          <a:xfrm>
            <a:off x="609600" y="1981200"/>
            <a:ext cx="355600" cy="328613"/>
          </a:xfrm>
          <a:prstGeom prst="rect">
            <a:avLst/>
          </a:prstGeom>
          <a:noFill/>
          <a:ln w="9525">
            <a:noFill/>
            <a:miter lim="800000"/>
            <a:headEnd/>
            <a:tailEnd/>
          </a:ln>
        </p:spPr>
      </p:pic>
      <p:pic>
        <p:nvPicPr>
          <p:cNvPr id="10" name="Picture 9" descr="stop-sign.jpg"/>
          <p:cNvPicPr>
            <a:picLocks noChangeAspect="1"/>
          </p:cNvPicPr>
          <p:nvPr/>
        </p:nvPicPr>
        <p:blipFill>
          <a:blip r:embed="rId3"/>
          <a:stretch>
            <a:fillRect/>
          </a:stretch>
        </p:blipFill>
        <p:spPr>
          <a:xfrm>
            <a:off x="6843623" y="0"/>
            <a:ext cx="2300377" cy="152400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8"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modern-contraception.jpg"/>
          <p:cNvPicPr>
            <a:picLocks noChangeAspect="1"/>
          </p:cNvPicPr>
          <p:nvPr/>
        </p:nvPicPr>
        <p:blipFill>
          <a:blip r:embed="rId3"/>
          <a:stretch>
            <a:fillRect/>
          </a:stretch>
        </p:blipFill>
        <p:spPr>
          <a:xfrm>
            <a:off x="2362200" y="1295400"/>
            <a:ext cx="4906817" cy="4857749"/>
          </a:xfrm>
          <a:prstGeom prst="rect">
            <a:avLst/>
          </a:prstGeom>
        </p:spPr>
      </p:pic>
      <p:sp>
        <p:nvSpPr>
          <p:cNvPr id="2" name="TextBox 1"/>
          <p:cNvSpPr txBox="1"/>
          <p:nvPr/>
        </p:nvSpPr>
        <p:spPr>
          <a:xfrm>
            <a:off x="457200" y="304800"/>
            <a:ext cx="8153400" cy="830997"/>
          </a:xfrm>
          <a:prstGeom prst="rect">
            <a:avLst/>
          </a:prstGeom>
          <a:noFill/>
        </p:spPr>
        <p:txBody>
          <a:bodyPr wrap="square" rtlCol="0">
            <a:spAutoFit/>
          </a:bodyPr>
          <a:lstStyle/>
          <a:p>
            <a:pPr algn="ctr"/>
            <a:r>
              <a:rPr lang="en-US" sz="2400" dirty="0" smtClean="0">
                <a:solidFill>
                  <a:srgbClr val="3333CC"/>
                </a:solidFill>
              </a:rPr>
              <a:t>Women’s Contraceptive Use and Number of Unintended Pregnancies in the United States</a:t>
            </a:r>
            <a:endParaRPr lang="en-US" sz="2400" dirty="0">
              <a:solidFill>
                <a:srgbClr val="33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1905000"/>
            <a:ext cx="845820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dirty="0" smtClean="0">
                <a:solidFill>
                  <a:srgbClr val="0000CC"/>
                </a:solidFill>
              </a:rPr>
              <a:t>Faculty</a:t>
            </a:r>
          </a:p>
          <a:p>
            <a:pPr eaLnBrk="0" hangingPunct="0">
              <a:spcBef>
                <a:spcPct val="50000"/>
              </a:spcBef>
            </a:pPr>
            <a:endParaRPr lang="en-US" sz="900" dirty="0">
              <a:solidFill>
                <a:srgbClr val="0000CC"/>
              </a:solidFill>
            </a:endParaRPr>
          </a:p>
          <a:p>
            <a:pPr marL="914400" lvl="1" indent="-396875" eaLnBrk="0" hangingPunct="0">
              <a:spcBef>
                <a:spcPts val="0"/>
              </a:spcBef>
              <a:spcAft>
                <a:spcPts val="600"/>
              </a:spcAft>
              <a:buSzPct val="200000"/>
              <a:buBlip>
                <a:blip r:embed="rId2"/>
              </a:buBlip>
            </a:pPr>
            <a:r>
              <a:rPr lang="en-US" sz="1600" b="0" dirty="0" smtClean="0">
                <a:solidFill>
                  <a:srgbClr val="0000CC"/>
                </a:solidFill>
              </a:rPr>
              <a:t>Merry</a:t>
            </a:r>
            <a:r>
              <a:rPr lang="en-US" sz="1600" b="0" dirty="0">
                <a:solidFill>
                  <a:srgbClr val="0000CC"/>
                </a:solidFill>
              </a:rPr>
              <a:t>-</a:t>
            </a:r>
            <a:r>
              <a:rPr lang="en-US" sz="1600" b="0" dirty="0" smtClean="0">
                <a:solidFill>
                  <a:srgbClr val="0000CC"/>
                </a:solidFill>
              </a:rPr>
              <a:t>K. </a:t>
            </a:r>
            <a:r>
              <a:rPr lang="en-US" sz="1600" b="0" dirty="0">
                <a:solidFill>
                  <a:srgbClr val="0000CC"/>
                </a:solidFill>
              </a:rPr>
              <a:t>Moos, BSN, </a:t>
            </a:r>
            <a:r>
              <a:rPr lang="en-US" sz="1600" b="0" dirty="0" smtClean="0">
                <a:solidFill>
                  <a:srgbClr val="0000CC"/>
                </a:solidFill>
              </a:rPr>
              <a:t>(FNP), </a:t>
            </a:r>
            <a:r>
              <a:rPr lang="en-US" sz="1600" b="0" dirty="0">
                <a:solidFill>
                  <a:srgbClr val="0000CC"/>
                </a:solidFill>
              </a:rPr>
              <a:t>MPH, FAAN Professor of Obstetrics &amp; Gynecology </a:t>
            </a:r>
            <a:r>
              <a:rPr lang="en-US" sz="1600" b="0" dirty="0" smtClean="0">
                <a:solidFill>
                  <a:srgbClr val="0000CC"/>
                </a:solidFill>
              </a:rPr>
              <a:t>(</a:t>
            </a:r>
            <a:r>
              <a:rPr lang="en-US" sz="1600" b="0" dirty="0">
                <a:solidFill>
                  <a:srgbClr val="0000CC"/>
                </a:solidFill>
              </a:rPr>
              <a:t>retired), UNC School of Medicine, Chapel Hill, NC</a:t>
            </a:r>
          </a:p>
          <a:p>
            <a:pPr marL="914400" lvl="1" indent="-396875" eaLnBrk="0" hangingPunct="0">
              <a:spcBef>
                <a:spcPts val="0"/>
              </a:spcBef>
              <a:spcAft>
                <a:spcPts val="600"/>
              </a:spcAft>
              <a:buSzPct val="200000"/>
              <a:buBlip>
                <a:blip r:embed="rId2"/>
              </a:buBlip>
            </a:pPr>
            <a:r>
              <a:rPr lang="en-US" sz="1600" b="0" dirty="0" smtClean="0">
                <a:solidFill>
                  <a:srgbClr val="0000CC"/>
                </a:solidFill>
              </a:rPr>
              <a:t>Peter </a:t>
            </a:r>
            <a:r>
              <a:rPr lang="en-US" sz="1600" b="0" dirty="0">
                <a:solidFill>
                  <a:srgbClr val="0000CC"/>
                </a:solidFill>
              </a:rPr>
              <a:t>Bernstein, MD, MPH, </a:t>
            </a:r>
            <a:r>
              <a:rPr lang="en-US" sz="1600" b="0" dirty="0" smtClean="0">
                <a:solidFill>
                  <a:srgbClr val="0000CC"/>
                </a:solidFill>
              </a:rPr>
              <a:t>FACOG, </a:t>
            </a:r>
            <a:r>
              <a:rPr lang="en-US" sz="1600" b="0" dirty="0">
                <a:solidFill>
                  <a:srgbClr val="0000CC"/>
                </a:solidFill>
              </a:rPr>
              <a:t>Professor of Clinical Obstetrics &amp; Gynecology </a:t>
            </a:r>
            <a:r>
              <a:rPr lang="en-US" sz="1600" b="0" dirty="0" smtClean="0">
                <a:solidFill>
                  <a:srgbClr val="0000CC"/>
                </a:solidFill>
              </a:rPr>
              <a:t>and </a:t>
            </a:r>
            <a:r>
              <a:rPr lang="en-US" sz="1600" b="0" dirty="0">
                <a:solidFill>
                  <a:srgbClr val="0000CC"/>
                </a:solidFill>
              </a:rPr>
              <a:t>Women</a:t>
            </a:r>
            <a:r>
              <a:rPr lang="en-US" altLang="en-US" sz="1600" b="0" dirty="0">
                <a:solidFill>
                  <a:srgbClr val="0000CC"/>
                </a:solidFill>
              </a:rPr>
              <a:t>’</a:t>
            </a:r>
            <a:r>
              <a:rPr lang="en-US" altLang="ja-JP" sz="1600" b="0" dirty="0">
                <a:solidFill>
                  <a:srgbClr val="0000CC"/>
                </a:solidFill>
              </a:rPr>
              <a:t>s Health, Albert Einstein College of Medicine, Bronx, </a:t>
            </a:r>
            <a:r>
              <a:rPr lang="en-US" altLang="ja-JP" sz="1600" b="0" dirty="0" smtClean="0">
                <a:solidFill>
                  <a:srgbClr val="0000CC"/>
                </a:solidFill>
              </a:rPr>
              <a:t>NY</a:t>
            </a:r>
          </a:p>
          <a:p>
            <a:pPr marL="914400" lvl="1" indent="-396875" eaLnBrk="0" hangingPunct="0">
              <a:spcBef>
                <a:spcPts val="0"/>
              </a:spcBef>
              <a:spcAft>
                <a:spcPts val="600"/>
              </a:spcAft>
              <a:buSzPct val="200000"/>
              <a:buBlip>
                <a:blip r:embed="rId2"/>
              </a:buBlip>
            </a:pPr>
            <a:r>
              <a:rPr lang="en-US" altLang="ja-JP" sz="1600" b="0" dirty="0" smtClean="0">
                <a:solidFill>
                  <a:srgbClr val="0000CC"/>
                </a:solidFill>
              </a:rPr>
              <a:t>Shelley Hoekstra BSN, RN, MPH Candidate – Maternal and Child Health, University of North Carolina at Chapel Hill</a:t>
            </a:r>
            <a:endParaRPr lang="en-US" altLang="ja-JP" sz="1600" b="0" dirty="0">
              <a:solidFill>
                <a:srgbClr val="0000CC"/>
              </a:solidFill>
            </a:endParaRPr>
          </a:p>
          <a:p>
            <a:pPr eaLnBrk="0" hangingPunct="0">
              <a:spcBef>
                <a:spcPct val="50000"/>
              </a:spcBef>
              <a:buFont typeface="Wingdings" pitchFamily="2" charset="2"/>
              <a:buNone/>
            </a:pPr>
            <a:r>
              <a:rPr lang="en-US" b="0" dirty="0">
                <a:solidFill>
                  <a:srgbClr val="0000CC"/>
                </a:solidFill>
              </a:rPr>
              <a:t>  </a:t>
            </a:r>
            <a:r>
              <a:rPr lang="en-US" dirty="0" smtClean="0">
                <a:solidFill>
                  <a:srgbClr val="0000CC"/>
                </a:solidFill>
              </a:rPr>
              <a:t>Disclosures</a:t>
            </a:r>
          </a:p>
          <a:p>
            <a:pPr eaLnBrk="0" hangingPunct="0">
              <a:spcBef>
                <a:spcPct val="50000"/>
              </a:spcBef>
              <a:buFont typeface="Wingdings" pitchFamily="2" charset="2"/>
              <a:buNone/>
            </a:pPr>
            <a:endParaRPr lang="en-US" sz="500" dirty="0">
              <a:solidFill>
                <a:srgbClr val="0000CC"/>
              </a:solidFill>
            </a:endParaRPr>
          </a:p>
          <a:p>
            <a:pPr marL="744538" lvl="1" indent="-287338" eaLnBrk="0" hangingPunct="0">
              <a:spcBef>
                <a:spcPts val="0"/>
              </a:spcBef>
              <a:buClr>
                <a:schemeClr val="accent1">
                  <a:lumMod val="75000"/>
                </a:schemeClr>
              </a:buClr>
              <a:buSzPct val="200000"/>
              <a:buBlip>
                <a:blip r:embed="rId2"/>
              </a:buBlip>
            </a:pPr>
            <a:r>
              <a:rPr lang="en-US" sz="1600" b="0" dirty="0" smtClean="0">
                <a:solidFill>
                  <a:srgbClr val="0000CC"/>
                </a:solidFill>
              </a:rPr>
              <a:t>Dr</a:t>
            </a:r>
            <a:r>
              <a:rPr lang="en-US" sz="1600" b="0" dirty="0">
                <a:solidFill>
                  <a:srgbClr val="0000CC"/>
                </a:solidFill>
              </a:rPr>
              <a:t>. </a:t>
            </a:r>
            <a:r>
              <a:rPr lang="en-US" sz="1600" b="0" dirty="0" smtClean="0">
                <a:solidFill>
                  <a:srgbClr val="0000CC"/>
                </a:solidFill>
              </a:rPr>
              <a:t>Bernstein, Professor Moos, and Ms. Hoekstra </a:t>
            </a:r>
            <a:r>
              <a:rPr lang="en-US" sz="1600" b="0" dirty="0">
                <a:solidFill>
                  <a:srgbClr val="0000CC"/>
                </a:solidFill>
              </a:rPr>
              <a:t>present </a:t>
            </a:r>
            <a:r>
              <a:rPr lang="en-US" sz="1600" b="0" dirty="0" smtClean="0">
                <a:solidFill>
                  <a:srgbClr val="0000CC"/>
                </a:solidFill>
              </a:rPr>
              <a:t>no </a:t>
            </a:r>
            <a:r>
              <a:rPr lang="en-US" sz="1600" b="0" dirty="0">
                <a:solidFill>
                  <a:srgbClr val="0000CC"/>
                </a:solidFill>
              </a:rPr>
              <a:t>conflict of interest.  They will not present </a:t>
            </a:r>
            <a:r>
              <a:rPr lang="en-US" sz="1600" b="0" dirty="0" smtClean="0">
                <a:solidFill>
                  <a:srgbClr val="0000CC"/>
                </a:solidFill>
              </a:rPr>
              <a:t>any </a:t>
            </a:r>
            <a:r>
              <a:rPr lang="en-US" sz="1600" b="0" dirty="0">
                <a:solidFill>
                  <a:srgbClr val="0000CC"/>
                </a:solidFill>
              </a:rPr>
              <a:t>off-label or investigational uses of drugs/devices in this activity.</a:t>
            </a:r>
          </a:p>
        </p:txBody>
      </p:sp>
      <p:sp>
        <p:nvSpPr>
          <p:cNvPr id="41987" name="AutoShape 3">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1143000"/>
          </a:xfrm>
        </p:spPr>
        <p:txBody>
          <a:bodyPr/>
          <a:lstStyle/>
          <a:p>
            <a:pPr eaLnBrk="1" hangingPunct="1"/>
            <a:r>
              <a:rPr lang="ja-JP" altLang="en-US" sz="4000" b="1" dirty="0" smtClean="0">
                <a:solidFill>
                  <a:srgbClr val="3333CC"/>
                </a:solidFill>
              </a:rPr>
              <a:t>“</a:t>
            </a:r>
            <a:r>
              <a:rPr lang="en-US" altLang="ja-JP" sz="4000" b="1" dirty="0" smtClean="0">
                <a:solidFill>
                  <a:srgbClr val="3333CC"/>
                </a:solidFill>
              </a:rPr>
              <a:t>Every Woman - Every Time</a:t>
            </a:r>
            <a:r>
              <a:rPr lang="ja-JP" altLang="en-US" sz="4000" b="1" dirty="0" smtClean="0">
                <a:solidFill>
                  <a:srgbClr val="3333CC"/>
                </a:solidFill>
              </a:rPr>
              <a:t>”</a:t>
            </a:r>
            <a:r>
              <a:rPr lang="en-US" altLang="ja-JP" sz="4000" b="1" dirty="0" smtClean="0">
                <a:solidFill>
                  <a:srgbClr val="3333CC"/>
                </a:solidFill>
              </a:rPr>
              <a:t> is Opportunistic Care</a:t>
            </a:r>
            <a:r>
              <a:rPr lang="en-US" altLang="ja-JP" sz="4000" b="1" dirty="0" smtClean="0"/>
              <a:t> </a:t>
            </a:r>
            <a:endParaRPr lang="en-US" sz="4000" b="1" dirty="0" smtClean="0"/>
          </a:p>
        </p:txBody>
      </p:sp>
      <p:sp>
        <p:nvSpPr>
          <p:cNvPr id="50178" name="Rectangle 3"/>
          <p:cNvSpPr>
            <a:spLocks noGrp="1" noChangeArrowheads="1"/>
          </p:cNvSpPr>
          <p:nvPr>
            <p:ph type="body" idx="1"/>
          </p:nvPr>
        </p:nvSpPr>
        <p:spPr>
          <a:xfrm>
            <a:off x="685800" y="1828800"/>
            <a:ext cx="7772400" cy="4038600"/>
          </a:xfrm>
        </p:spPr>
        <p:txBody>
          <a:bodyPr/>
          <a:lstStyle/>
          <a:p>
            <a:pPr eaLnBrk="1" hangingPunct="1">
              <a:lnSpc>
                <a:spcPct val="90000"/>
              </a:lnSpc>
            </a:pPr>
            <a:r>
              <a:rPr lang="en-US" sz="2400" dirty="0" smtClean="0">
                <a:solidFill>
                  <a:srgbClr val="3333CC"/>
                </a:solidFill>
              </a:rPr>
              <a:t>Takes advantage of all health care encounters to stress prevention opportunities throughout the lifespan</a:t>
            </a:r>
          </a:p>
          <a:p>
            <a:pPr eaLnBrk="1" hangingPunct="1">
              <a:lnSpc>
                <a:spcPct val="90000"/>
              </a:lnSpc>
            </a:pPr>
            <a:r>
              <a:rPr lang="en-US" sz="2400" dirty="0" smtClean="0">
                <a:solidFill>
                  <a:srgbClr val="3333CC"/>
                </a:solidFill>
              </a:rPr>
              <a:t>Recognizes that in almost all cases preconception wellness results in good health for women, irrespective of pregnancy intentions (see module 1)</a:t>
            </a:r>
          </a:p>
          <a:p>
            <a:pPr eaLnBrk="1" hangingPunct="1">
              <a:lnSpc>
                <a:spcPct val="90000"/>
              </a:lnSpc>
            </a:pPr>
            <a:r>
              <a:rPr lang="en-US" sz="2400" dirty="0" smtClean="0">
                <a:solidFill>
                  <a:srgbClr val="3333CC"/>
                </a:solidFill>
              </a:rPr>
              <a:t>Addresses conception and contraception choices at every encounter</a:t>
            </a:r>
          </a:p>
          <a:p>
            <a:pPr eaLnBrk="1" hangingPunct="1">
              <a:lnSpc>
                <a:spcPct val="90000"/>
              </a:lnSpc>
            </a:pPr>
            <a:r>
              <a:rPr lang="en-US" sz="2400" dirty="0" smtClean="0">
                <a:solidFill>
                  <a:srgbClr val="3333CC"/>
                </a:solidFill>
              </a:rPr>
              <a:t>Involves all medical specialties—not only those directly involved in reproductive health</a:t>
            </a:r>
          </a:p>
        </p:txBody>
      </p:sp>
      <p:pic>
        <p:nvPicPr>
          <p:cNvPr id="50179" name="Picture 5" descr="bullet"/>
          <p:cNvPicPr>
            <a:picLocks noChangeAspect="1" noChangeArrowheads="1"/>
          </p:cNvPicPr>
          <p:nvPr/>
        </p:nvPicPr>
        <p:blipFill>
          <a:blip r:embed="rId2"/>
          <a:srcRect/>
          <a:stretch>
            <a:fillRect/>
          </a:stretch>
        </p:blipFill>
        <p:spPr bwMode="auto">
          <a:xfrm>
            <a:off x="685800" y="1905000"/>
            <a:ext cx="355600" cy="328613"/>
          </a:xfrm>
          <a:prstGeom prst="rect">
            <a:avLst/>
          </a:prstGeom>
          <a:noFill/>
          <a:ln w="9525">
            <a:noFill/>
            <a:miter lim="800000"/>
            <a:headEnd/>
            <a:tailEnd/>
          </a:ln>
        </p:spPr>
      </p:pic>
      <p:pic>
        <p:nvPicPr>
          <p:cNvPr id="50180" name="Picture 6" descr="bullet"/>
          <p:cNvPicPr>
            <a:picLocks noChangeAspect="1" noChangeArrowheads="1"/>
          </p:cNvPicPr>
          <p:nvPr/>
        </p:nvPicPr>
        <p:blipFill>
          <a:blip r:embed="rId2"/>
          <a:srcRect/>
          <a:stretch>
            <a:fillRect/>
          </a:stretch>
        </p:blipFill>
        <p:spPr bwMode="auto">
          <a:xfrm>
            <a:off x="685800" y="3048000"/>
            <a:ext cx="355600" cy="328613"/>
          </a:xfrm>
          <a:prstGeom prst="rect">
            <a:avLst/>
          </a:prstGeom>
          <a:noFill/>
          <a:ln w="9525">
            <a:noFill/>
            <a:miter lim="800000"/>
            <a:headEnd/>
            <a:tailEnd/>
          </a:ln>
        </p:spPr>
      </p:pic>
      <p:pic>
        <p:nvPicPr>
          <p:cNvPr id="50181" name="Picture 7" descr="bullet"/>
          <p:cNvPicPr>
            <a:picLocks noChangeAspect="1" noChangeArrowheads="1"/>
          </p:cNvPicPr>
          <p:nvPr/>
        </p:nvPicPr>
        <p:blipFill>
          <a:blip r:embed="rId2"/>
          <a:srcRect/>
          <a:stretch>
            <a:fillRect/>
          </a:stretch>
        </p:blipFill>
        <p:spPr bwMode="auto">
          <a:xfrm>
            <a:off x="685800" y="3962400"/>
            <a:ext cx="355600" cy="328613"/>
          </a:xfrm>
          <a:prstGeom prst="rect">
            <a:avLst/>
          </a:prstGeom>
          <a:noFill/>
          <a:ln w="9525">
            <a:noFill/>
            <a:miter lim="800000"/>
            <a:headEnd/>
            <a:tailEnd/>
          </a:ln>
        </p:spPr>
      </p:pic>
      <p:pic>
        <p:nvPicPr>
          <p:cNvPr id="50182" name="Picture 8" descr="bullet"/>
          <p:cNvPicPr>
            <a:picLocks noChangeAspect="1" noChangeArrowheads="1"/>
          </p:cNvPicPr>
          <p:nvPr/>
        </p:nvPicPr>
        <p:blipFill>
          <a:blip r:embed="rId2"/>
          <a:srcRect/>
          <a:stretch>
            <a:fillRect/>
          </a:stretch>
        </p:blipFill>
        <p:spPr bwMode="auto">
          <a:xfrm>
            <a:off x="685800" y="4724400"/>
            <a:ext cx="355600" cy="328613"/>
          </a:xfrm>
          <a:prstGeom prst="rect">
            <a:avLst/>
          </a:prstGeom>
          <a:noFill/>
          <a:ln w="9525">
            <a:noFill/>
            <a:miter lim="800000"/>
            <a:headEnd/>
            <a:tailEnd/>
          </a:ln>
        </p:spPr>
      </p:pic>
      <p:sp>
        <p:nvSpPr>
          <p:cNvPr id="68617" name="AutoShape 9">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1" name="AutoShape 3">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51203" name="Rectangle 4"/>
          <p:cNvSpPr>
            <a:spLocks noChangeArrowheads="1"/>
          </p:cNvSpPr>
          <p:nvPr/>
        </p:nvSpPr>
        <p:spPr bwMode="auto">
          <a:xfrm>
            <a:off x="457200" y="685800"/>
            <a:ext cx="8153400" cy="4876800"/>
          </a:xfrm>
          <a:prstGeom prst="rect">
            <a:avLst/>
          </a:prstGeom>
          <a:noFill/>
          <a:ln w="9525">
            <a:noFill/>
            <a:miter lim="800000"/>
            <a:headEnd/>
            <a:tailEnd/>
          </a:ln>
        </p:spPr>
        <p:txBody>
          <a:bodyPr anchor="ctr"/>
          <a:lstStyle/>
          <a:p>
            <a:pPr algn="ctr"/>
            <a:r>
              <a:rPr lang="en-US" altLang="ja-JP" sz="3200" b="0" dirty="0">
                <a:solidFill>
                  <a:srgbClr val="3333CC"/>
                </a:solidFill>
              </a:rPr>
              <a:t>“Preconception care offers health </a:t>
            </a:r>
            <a:br>
              <a:rPr lang="en-US" altLang="ja-JP" sz="3200" b="0" dirty="0">
                <a:solidFill>
                  <a:srgbClr val="3333CC"/>
                </a:solidFill>
              </a:rPr>
            </a:br>
            <a:r>
              <a:rPr lang="en-US" altLang="ja-JP" sz="3200" b="0" dirty="0">
                <a:solidFill>
                  <a:srgbClr val="3333CC"/>
                </a:solidFill>
              </a:rPr>
              <a:t> services that allow women to  </a:t>
            </a:r>
            <a:br>
              <a:rPr lang="en-US" altLang="ja-JP" sz="3200" b="0" dirty="0">
                <a:solidFill>
                  <a:srgbClr val="3333CC"/>
                </a:solidFill>
              </a:rPr>
            </a:br>
            <a:r>
              <a:rPr lang="en-US" altLang="ja-JP" sz="3200" b="0" dirty="0">
                <a:solidFill>
                  <a:srgbClr val="3333CC"/>
                </a:solidFill>
              </a:rPr>
              <a:t> maintain optimal health for </a:t>
            </a:r>
            <a:br>
              <a:rPr lang="en-US" altLang="ja-JP" sz="3200" b="0" dirty="0">
                <a:solidFill>
                  <a:srgbClr val="3333CC"/>
                </a:solidFill>
              </a:rPr>
            </a:br>
            <a:r>
              <a:rPr lang="en-US" altLang="ja-JP" sz="3200" b="0" dirty="0">
                <a:solidFill>
                  <a:srgbClr val="3333CC"/>
                </a:solidFill>
              </a:rPr>
              <a:t> themselves, to choose the </a:t>
            </a:r>
            <a:br>
              <a:rPr lang="en-US" altLang="ja-JP" sz="3200" b="0" dirty="0">
                <a:solidFill>
                  <a:srgbClr val="3333CC"/>
                </a:solidFill>
              </a:rPr>
            </a:br>
            <a:r>
              <a:rPr lang="en-US" altLang="ja-JP" sz="3200" b="0" dirty="0">
                <a:solidFill>
                  <a:srgbClr val="3333CC"/>
                </a:solidFill>
              </a:rPr>
              <a:t> number and spacing of their </a:t>
            </a:r>
            <a:br>
              <a:rPr lang="en-US" altLang="ja-JP" sz="3200" b="0" dirty="0">
                <a:solidFill>
                  <a:srgbClr val="3333CC"/>
                </a:solidFill>
              </a:rPr>
            </a:br>
            <a:r>
              <a:rPr lang="en-US" altLang="ja-JP" sz="3200" b="0" dirty="0">
                <a:solidFill>
                  <a:srgbClr val="3333CC"/>
                </a:solidFill>
              </a:rPr>
              <a:t> pregnancies and, when desired, </a:t>
            </a:r>
            <a:br>
              <a:rPr lang="en-US" altLang="ja-JP" sz="3200" b="0" dirty="0">
                <a:solidFill>
                  <a:srgbClr val="3333CC"/>
                </a:solidFill>
              </a:rPr>
            </a:br>
            <a:r>
              <a:rPr lang="en-US" altLang="ja-JP" sz="3200" b="0" dirty="0">
                <a:solidFill>
                  <a:srgbClr val="3333CC"/>
                </a:solidFill>
              </a:rPr>
              <a:t> to prepare for a healthy baby</a:t>
            </a:r>
            <a:r>
              <a:rPr lang="en-US" altLang="ja-JP" sz="3200" b="0" dirty="0" smtClean="0">
                <a:solidFill>
                  <a:srgbClr val="3333CC"/>
                </a:solidFill>
              </a:rPr>
              <a:t>…</a:t>
            </a:r>
            <a:endParaRPr lang="en-US" sz="3200" b="0" dirty="0">
              <a:solidFill>
                <a:srgbClr val="33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986" name="AutoShape 2">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52227" name="Rectangle 4"/>
          <p:cNvSpPr>
            <a:spLocks noChangeArrowheads="1"/>
          </p:cNvSpPr>
          <p:nvPr/>
        </p:nvSpPr>
        <p:spPr bwMode="auto">
          <a:xfrm>
            <a:off x="685800" y="381000"/>
            <a:ext cx="7772400" cy="5791200"/>
          </a:xfrm>
          <a:prstGeom prst="rect">
            <a:avLst/>
          </a:prstGeom>
          <a:noFill/>
          <a:ln w="9525">
            <a:noFill/>
            <a:miter lim="800000"/>
            <a:headEnd/>
            <a:tailEnd/>
          </a:ln>
        </p:spPr>
        <p:txBody>
          <a:bodyPr anchor="ctr"/>
          <a:lstStyle/>
          <a:p>
            <a:pPr algn="ctr"/>
            <a:r>
              <a:rPr lang="ja-JP" altLang="en-US" sz="3200" b="0" dirty="0">
                <a:solidFill>
                  <a:srgbClr val="3333CC"/>
                </a:solidFill>
              </a:rPr>
              <a:t>“</a:t>
            </a:r>
            <a:r>
              <a:rPr lang="en-US" altLang="ja-JP" sz="3200" b="0" dirty="0">
                <a:solidFill>
                  <a:srgbClr val="3333CC"/>
                </a:solidFill>
              </a:rPr>
              <a:t>Thus, preconception care is not </a:t>
            </a:r>
            <a:br>
              <a:rPr lang="en-US" altLang="ja-JP" sz="3200" b="0" dirty="0">
                <a:solidFill>
                  <a:srgbClr val="3333CC"/>
                </a:solidFill>
              </a:rPr>
            </a:br>
            <a:r>
              <a:rPr lang="en-US" altLang="ja-JP" sz="3200" b="0" dirty="0">
                <a:solidFill>
                  <a:srgbClr val="3333CC"/>
                </a:solidFill>
              </a:rPr>
              <a:t> something new that is being </a:t>
            </a:r>
            <a:br>
              <a:rPr lang="en-US" altLang="ja-JP" sz="3200" b="0" dirty="0">
                <a:solidFill>
                  <a:srgbClr val="3333CC"/>
                </a:solidFill>
              </a:rPr>
            </a:br>
            <a:r>
              <a:rPr lang="en-US" altLang="ja-JP" sz="3200" b="0" dirty="0">
                <a:solidFill>
                  <a:srgbClr val="3333CC"/>
                </a:solidFill>
              </a:rPr>
              <a:t> added to the already </a:t>
            </a:r>
            <a:br>
              <a:rPr lang="en-US" altLang="ja-JP" sz="3200" b="0" dirty="0">
                <a:solidFill>
                  <a:srgbClr val="3333CC"/>
                </a:solidFill>
              </a:rPr>
            </a:br>
            <a:r>
              <a:rPr lang="en-US" altLang="ja-JP" sz="3200" b="0" dirty="0">
                <a:solidFill>
                  <a:srgbClr val="3333CC"/>
                </a:solidFill>
              </a:rPr>
              <a:t> overburdened healthcare </a:t>
            </a:r>
            <a:br>
              <a:rPr lang="en-US" altLang="ja-JP" sz="3200" b="0" dirty="0">
                <a:solidFill>
                  <a:srgbClr val="3333CC"/>
                </a:solidFill>
              </a:rPr>
            </a:br>
            <a:r>
              <a:rPr lang="en-US" altLang="ja-JP" sz="3200" b="0" dirty="0">
                <a:solidFill>
                  <a:srgbClr val="3333CC"/>
                </a:solidFill>
              </a:rPr>
              <a:t> provider, but it is a part of  </a:t>
            </a:r>
            <a:br>
              <a:rPr lang="en-US" altLang="ja-JP" sz="3200" b="0" dirty="0">
                <a:solidFill>
                  <a:srgbClr val="3333CC"/>
                </a:solidFill>
              </a:rPr>
            </a:br>
            <a:r>
              <a:rPr lang="en-US" altLang="ja-JP" sz="3200" b="0" dirty="0">
                <a:solidFill>
                  <a:srgbClr val="3333CC"/>
                </a:solidFill>
              </a:rPr>
              <a:t> routine primary care for women </a:t>
            </a:r>
            <a:br>
              <a:rPr lang="en-US" altLang="ja-JP" sz="3200" b="0" dirty="0">
                <a:solidFill>
                  <a:srgbClr val="3333CC"/>
                </a:solidFill>
              </a:rPr>
            </a:br>
            <a:r>
              <a:rPr lang="en-US" altLang="ja-JP" sz="3200" b="0" dirty="0">
                <a:solidFill>
                  <a:srgbClr val="3333CC"/>
                </a:solidFill>
              </a:rPr>
              <a:t> of reproductive age. . </a:t>
            </a:r>
            <a:r>
              <a:rPr lang="en-US" altLang="ja-JP" sz="3200" b="0" dirty="0" smtClean="0">
                <a:solidFill>
                  <a:srgbClr val="3333CC"/>
                </a:solidFill>
              </a:rPr>
              <a:t>.</a:t>
            </a:r>
            <a:endParaRPr lang="en-US" sz="3200" b="0" dirty="0">
              <a:solidFill>
                <a:srgbClr val="33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2034" name="AutoShape 2">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53251" name="Rectangle 4"/>
          <p:cNvSpPr>
            <a:spLocks noChangeArrowheads="1"/>
          </p:cNvSpPr>
          <p:nvPr/>
        </p:nvSpPr>
        <p:spPr bwMode="auto">
          <a:xfrm>
            <a:off x="304800" y="381000"/>
            <a:ext cx="8382000" cy="5715000"/>
          </a:xfrm>
          <a:prstGeom prst="rect">
            <a:avLst/>
          </a:prstGeom>
          <a:noFill/>
          <a:ln w="9525">
            <a:noFill/>
            <a:miter lim="800000"/>
            <a:headEnd/>
            <a:tailEnd/>
          </a:ln>
        </p:spPr>
        <p:txBody>
          <a:bodyPr anchor="ctr"/>
          <a:lstStyle/>
          <a:p>
            <a:pPr algn="ctr"/>
            <a:r>
              <a:rPr lang="ja-JP" altLang="en-US" sz="3200" b="0" dirty="0">
                <a:solidFill>
                  <a:srgbClr val="3333CC"/>
                </a:solidFill>
              </a:rPr>
              <a:t>“</a:t>
            </a:r>
            <a:r>
              <a:rPr lang="en-US" altLang="ja-JP" sz="3200" b="0" dirty="0">
                <a:solidFill>
                  <a:srgbClr val="3333CC"/>
                </a:solidFill>
              </a:rPr>
              <a:t>. . .the provision of smoking </a:t>
            </a:r>
            <a:br>
              <a:rPr lang="en-US" altLang="ja-JP" sz="3200" b="0" dirty="0">
                <a:solidFill>
                  <a:srgbClr val="3333CC"/>
                </a:solidFill>
              </a:rPr>
            </a:br>
            <a:r>
              <a:rPr lang="en-US" altLang="ja-JP" sz="3200" b="0" dirty="0">
                <a:solidFill>
                  <a:srgbClr val="3333CC"/>
                </a:solidFill>
              </a:rPr>
              <a:t> cessation services is </a:t>
            </a:r>
            <a:r>
              <a:rPr lang="en-US" altLang="ja-JP" sz="3200" b="0" dirty="0" smtClean="0">
                <a:solidFill>
                  <a:srgbClr val="3333CC"/>
                </a:solidFill>
              </a:rPr>
              <a:t>preconception </a:t>
            </a:r>
            <a:r>
              <a:rPr lang="en-US" altLang="ja-JP" sz="3200" b="0" dirty="0">
                <a:solidFill>
                  <a:srgbClr val="3333CC"/>
                </a:solidFill>
              </a:rPr>
              <a:t>care; </a:t>
            </a:r>
            <a:endParaRPr lang="en-US" altLang="ja-JP" sz="3200" b="0" dirty="0" smtClean="0">
              <a:solidFill>
                <a:srgbClr val="3333CC"/>
              </a:solidFill>
            </a:endParaRPr>
          </a:p>
          <a:p>
            <a:pPr algn="ctr"/>
            <a:r>
              <a:rPr lang="en-US" altLang="ja-JP" sz="3200" b="0" dirty="0" smtClean="0">
                <a:solidFill>
                  <a:srgbClr val="3333CC"/>
                </a:solidFill>
              </a:rPr>
              <a:t>choosing </a:t>
            </a:r>
            <a:r>
              <a:rPr lang="en-US" altLang="ja-JP" sz="3200" b="0" dirty="0">
                <a:solidFill>
                  <a:srgbClr val="3333CC"/>
                </a:solidFill>
              </a:rPr>
              <a:t>a medication for a patient with hypertension is preconception care. . </a:t>
            </a:r>
            <a:r>
              <a:rPr lang="en-US" altLang="ja-JP" sz="3200" b="0" dirty="0" smtClean="0">
                <a:solidFill>
                  <a:srgbClr val="3333CC"/>
                </a:solidFill>
              </a:rPr>
              <a:t>.”</a:t>
            </a:r>
            <a:endParaRPr lang="en-US" sz="3200" b="0" dirty="0">
              <a:solidFill>
                <a:srgbClr val="33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82" name="AutoShape 2">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54275" name="Rectangle 4"/>
          <p:cNvSpPr>
            <a:spLocks noChangeArrowheads="1"/>
          </p:cNvSpPr>
          <p:nvPr/>
        </p:nvSpPr>
        <p:spPr bwMode="auto">
          <a:xfrm>
            <a:off x="685800" y="533400"/>
            <a:ext cx="7772400" cy="4724400"/>
          </a:xfrm>
          <a:prstGeom prst="rect">
            <a:avLst/>
          </a:prstGeom>
          <a:noFill/>
          <a:ln w="9525">
            <a:noFill/>
            <a:miter lim="800000"/>
            <a:headEnd/>
            <a:tailEnd/>
          </a:ln>
        </p:spPr>
        <p:txBody>
          <a:bodyPr anchor="ctr"/>
          <a:lstStyle/>
          <a:p>
            <a:pPr algn="ctr"/>
            <a:r>
              <a:rPr lang="en-US" altLang="ja-JP" sz="3200" b="0" dirty="0" smtClean="0">
                <a:solidFill>
                  <a:srgbClr val="3333CC"/>
                </a:solidFill>
              </a:rPr>
              <a:t>In summary, much </a:t>
            </a:r>
            <a:r>
              <a:rPr lang="en-US" altLang="ja-JP" sz="3200" b="0" dirty="0">
                <a:solidFill>
                  <a:srgbClr val="3333CC"/>
                </a:solidFill>
              </a:rPr>
              <a:t>of preconception care merely involves the provider reframing his or her thinking, counseling and </a:t>
            </a:r>
            <a:endParaRPr lang="en-US" altLang="ja-JP" sz="3200" b="0" dirty="0" smtClean="0">
              <a:solidFill>
                <a:srgbClr val="3333CC"/>
              </a:solidFill>
            </a:endParaRPr>
          </a:p>
          <a:p>
            <a:pPr algn="ctr"/>
            <a:r>
              <a:rPr lang="en-US" altLang="ja-JP" sz="3200" b="0" dirty="0" smtClean="0">
                <a:solidFill>
                  <a:srgbClr val="3333CC"/>
                </a:solidFill>
              </a:rPr>
              <a:t>decision</a:t>
            </a:r>
            <a:r>
              <a:rPr lang="en-US" altLang="ja-JP" sz="3200" b="0" dirty="0">
                <a:solidFill>
                  <a:srgbClr val="3333CC"/>
                </a:solidFill>
              </a:rPr>
              <a:t>-</a:t>
            </a:r>
            <a:r>
              <a:rPr lang="en-US" altLang="ja-JP" sz="3200" b="0" dirty="0" smtClean="0">
                <a:solidFill>
                  <a:srgbClr val="3333CC"/>
                </a:solidFill>
              </a:rPr>
              <a:t>making </a:t>
            </a:r>
            <a:r>
              <a:rPr lang="en-US" altLang="ja-JP" sz="3200" b="0" dirty="0">
                <a:solidFill>
                  <a:srgbClr val="3333CC"/>
                </a:solidFill>
              </a:rPr>
              <a:t>to accommodate the possibility of a pregnancy before the next clinical encounter.</a:t>
            </a:r>
            <a:r>
              <a:rPr lang="en-US" altLang="ja-JP" sz="3600" b="0" dirty="0">
                <a:solidFill>
                  <a:srgbClr val="3333CC"/>
                </a:solidFill>
              </a:rPr>
              <a:t/>
            </a:r>
            <a:br>
              <a:rPr lang="en-US" altLang="ja-JP" sz="3600" b="0" dirty="0">
                <a:solidFill>
                  <a:srgbClr val="3333CC"/>
                </a:solidFill>
              </a:rPr>
            </a:br>
            <a:endParaRPr lang="en-US" sz="1200" b="0" dirty="0">
              <a:solidFill>
                <a:srgbClr val="3333CC"/>
              </a:solidFill>
            </a:endParaRPr>
          </a:p>
        </p:txBody>
      </p:sp>
      <p:sp>
        <p:nvSpPr>
          <p:cNvPr id="174086" name="Text Box 6"/>
          <p:cNvSpPr txBox="1">
            <a:spLocks noChangeArrowheads="1"/>
          </p:cNvSpPr>
          <p:nvPr/>
        </p:nvSpPr>
        <p:spPr bwMode="auto">
          <a:xfrm>
            <a:off x="1219200" y="5181600"/>
            <a:ext cx="6705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dirty="0" err="1">
                <a:solidFill>
                  <a:srgbClr val="3333CC"/>
                </a:solidFill>
              </a:rPr>
              <a:t>Atrash</a:t>
            </a:r>
            <a:r>
              <a:rPr lang="en-US" dirty="0">
                <a:solidFill>
                  <a:srgbClr val="3333CC"/>
                </a:solidFill>
              </a:rPr>
              <a:t>, et al. Where is the </a:t>
            </a:r>
            <a:r>
              <a:rPr lang="ja-JP" altLang="en-US" dirty="0">
                <a:solidFill>
                  <a:srgbClr val="3333CC"/>
                </a:solidFill>
              </a:rPr>
              <a:t>“</a:t>
            </a:r>
            <a:r>
              <a:rPr lang="en-US" altLang="ja-JP" dirty="0">
                <a:solidFill>
                  <a:srgbClr val="3333CC"/>
                </a:solidFill>
              </a:rPr>
              <a:t>W</a:t>
            </a:r>
            <a:r>
              <a:rPr lang="ja-JP" altLang="en-US" dirty="0">
                <a:solidFill>
                  <a:srgbClr val="3333CC"/>
                </a:solidFill>
              </a:rPr>
              <a:t>”</a:t>
            </a:r>
            <a:r>
              <a:rPr lang="en-US" altLang="ja-JP" dirty="0" err="1">
                <a:solidFill>
                  <a:srgbClr val="3333CC"/>
                </a:solidFill>
              </a:rPr>
              <a:t>oman</a:t>
            </a:r>
            <a:r>
              <a:rPr lang="en-US" altLang="ja-JP" dirty="0">
                <a:solidFill>
                  <a:srgbClr val="3333CC"/>
                </a:solidFill>
              </a:rPr>
              <a:t> in MCH? AJOG.  </a:t>
            </a:r>
            <a:br>
              <a:rPr lang="en-US" altLang="ja-JP" dirty="0">
                <a:solidFill>
                  <a:srgbClr val="3333CC"/>
                </a:solidFill>
              </a:rPr>
            </a:br>
            <a:r>
              <a:rPr lang="en-US" altLang="ja-JP" dirty="0">
                <a:solidFill>
                  <a:srgbClr val="3333CC"/>
                </a:solidFill>
              </a:rPr>
              <a:t>Click </a:t>
            </a:r>
            <a:r>
              <a:rPr lang="en-US" altLang="ja-JP" dirty="0">
                <a:solidFill>
                  <a:srgbClr val="3333CC"/>
                </a:solidFill>
                <a:hlinkClick r:id="rId3"/>
              </a:rPr>
              <a:t>here</a:t>
            </a:r>
            <a:r>
              <a:rPr lang="en-US" altLang="ja-JP" dirty="0">
                <a:solidFill>
                  <a:srgbClr val="3333CC"/>
                </a:solidFill>
              </a:rPr>
              <a:t> to link to complete article</a:t>
            </a:r>
          </a:p>
          <a:p>
            <a:pPr>
              <a:spcBef>
                <a:spcPct val="50000"/>
              </a:spcBef>
            </a:pP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pPr eaLnBrk="1" hangingPunct="1"/>
            <a:r>
              <a:rPr lang="en-US" sz="3600" b="1" dirty="0" smtClean="0">
                <a:solidFill>
                  <a:srgbClr val="3333CC"/>
                </a:solidFill>
              </a:rPr>
              <a:t>For </a:t>
            </a:r>
            <a:r>
              <a:rPr lang="en-US" sz="3600" b="1" u="sng" dirty="0" smtClean="0">
                <a:solidFill>
                  <a:srgbClr val="3333CC"/>
                </a:solidFill>
              </a:rPr>
              <a:t>Every Woman</a:t>
            </a:r>
            <a:r>
              <a:rPr lang="en-US" sz="3600" b="1" dirty="0" smtClean="0">
                <a:solidFill>
                  <a:srgbClr val="3333CC"/>
                </a:solidFill>
              </a:rPr>
              <a:t> of Childbearing Potential </a:t>
            </a:r>
            <a:r>
              <a:rPr lang="en-US" sz="3600" b="1" u="sng" dirty="0" smtClean="0">
                <a:solidFill>
                  <a:srgbClr val="3333CC"/>
                </a:solidFill>
              </a:rPr>
              <a:t>Every Time</a:t>
            </a:r>
            <a:r>
              <a:rPr lang="en-US" sz="3600" b="1" dirty="0" smtClean="0">
                <a:solidFill>
                  <a:srgbClr val="3333CC"/>
                </a:solidFill>
              </a:rPr>
              <a:t> She Is Seen</a:t>
            </a:r>
          </a:p>
        </p:txBody>
      </p:sp>
      <p:sp>
        <p:nvSpPr>
          <p:cNvPr id="55298" name="Rectangle 3"/>
          <p:cNvSpPr>
            <a:spLocks noGrp="1" noChangeArrowheads="1"/>
          </p:cNvSpPr>
          <p:nvPr>
            <p:ph type="body" idx="1"/>
          </p:nvPr>
        </p:nvSpPr>
        <p:spPr>
          <a:xfrm>
            <a:off x="685800" y="1828800"/>
            <a:ext cx="8077200" cy="4114800"/>
          </a:xfrm>
        </p:spPr>
        <p:txBody>
          <a:bodyPr/>
          <a:lstStyle/>
          <a:p>
            <a:pPr eaLnBrk="1" hangingPunct="1"/>
            <a:r>
              <a:rPr lang="en-US" sz="2800" dirty="0" smtClean="0">
                <a:solidFill>
                  <a:srgbClr val="3333CC"/>
                </a:solidFill>
              </a:rPr>
              <a:t>Identify modifiable and non-modifiable risk factors for her own health status and the health of any pregnancies and offspring</a:t>
            </a:r>
          </a:p>
          <a:p>
            <a:pPr eaLnBrk="1" hangingPunct="1"/>
            <a:r>
              <a:rPr lang="en-US" sz="2800" dirty="0" smtClean="0">
                <a:solidFill>
                  <a:srgbClr val="3333CC"/>
                </a:solidFill>
              </a:rPr>
              <a:t>Provide timely counseling about risks and strategies to reduce the potential impact of the risks on her and on any future pregnancies</a:t>
            </a:r>
          </a:p>
          <a:p>
            <a:pPr eaLnBrk="1" hangingPunct="1"/>
            <a:r>
              <a:rPr lang="en-US" sz="2800" dirty="0" smtClean="0">
                <a:solidFill>
                  <a:srgbClr val="3333CC"/>
                </a:solidFill>
              </a:rPr>
              <a:t>Provide risk reduction strategies consistent with best practices.</a:t>
            </a:r>
          </a:p>
        </p:txBody>
      </p:sp>
      <p:sp>
        <p:nvSpPr>
          <p:cNvPr id="69636"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5300" name="Picture 5" descr="bullet"/>
          <p:cNvPicPr>
            <a:picLocks noChangeAspect="1" noChangeArrowheads="1"/>
          </p:cNvPicPr>
          <p:nvPr/>
        </p:nvPicPr>
        <p:blipFill>
          <a:blip r:embed="rId2"/>
          <a:srcRect/>
          <a:stretch>
            <a:fillRect/>
          </a:stretch>
        </p:blipFill>
        <p:spPr bwMode="auto">
          <a:xfrm>
            <a:off x="685800" y="1981200"/>
            <a:ext cx="355600" cy="328613"/>
          </a:xfrm>
          <a:prstGeom prst="rect">
            <a:avLst/>
          </a:prstGeom>
          <a:noFill/>
          <a:ln w="9525">
            <a:noFill/>
            <a:miter lim="800000"/>
            <a:headEnd/>
            <a:tailEnd/>
          </a:ln>
        </p:spPr>
      </p:pic>
      <p:pic>
        <p:nvPicPr>
          <p:cNvPr id="55301" name="Picture 6" descr="bullet"/>
          <p:cNvPicPr>
            <a:picLocks noChangeAspect="1" noChangeArrowheads="1"/>
          </p:cNvPicPr>
          <p:nvPr/>
        </p:nvPicPr>
        <p:blipFill>
          <a:blip r:embed="rId2"/>
          <a:srcRect/>
          <a:stretch>
            <a:fillRect/>
          </a:stretch>
        </p:blipFill>
        <p:spPr bwMode="auto">
          <a:xfrm>
            <a:off x="685800" y="3276600"/>
            <a:ext cx="355600" cy="328613"/>
          </a:xfrm>
          <a:prstGeom prst="rect">
            <a:avLst/>
          </a:prstGeom>
          <a:noFill/>
          <a:ln w="9525">
            <a:noFill/>
            <a:miter lim="800000"/>
            <a:headEnd/>
            <a:tailEnd/>
          </a:ln>
        </p:spPr>
      </p:pic>
      <p:pic>
        <p:nvPicPr>
          <p:cNvPr id="55302" name="Picture 7" descr="bullet"/>
          <p:cNvPicPr>
            <a:picLocks noChangeAspect="1" noChangeArrowheads="1"/>
          </p:cNvPicPr>
          <p:nvPr/>
        </p:nvPicPr>
        <p:blipFill>
          <a:blip r:embed="rId2"/>
          <a:srcRect/>
          <a:stretch>
            <a:fillRect/>
          </a:stretch>
        </p:blipFill>
        <p:spPr bwMode="auto">
          <a:xfrm>
            <a:off x="685800" y="47244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04800"/>
            <a:ext cx="7772400" cy="1143000"/>
          </a:xfrm>
        </p:spPr>
        <p:txBody>
          <a:bodyPr/>
          <a:lstStyle/>
          <a:p>
            <a:pPr eaLnBrk="1" hangingPunct="1"/>
            <a:r>
              <a:rPr lang="en-US" sz="4000" b="1" dirty="0" smtClean="0">
                <a:solidFill>
                  <a:srgbClr val="3333CC"/>
                </a:solidFill>
              </a:rPr>
              <a:t>Opportunities to Incorporate</a:t>
            </a:r>
            <a:br>
              <a:rPr lang="en-US" sz="4000" b="1" dirty="0" smtClean="0">
                <a:solidFill>
                  <a:srgbClr val="3333CC"/>
                </a:solidFill>
              </a:rPr>
            </a:br>
            <a:r>
              <a:rPr lang="ja-JP" altLang="en-US" sz="4000" b="1" smtClean="0">
                <a:solidFill>
                  <a:srgbClr val="3333CC"/>
                </a:solidFill>
              </a:rPr>
              <a:t>“</a:t>
            </a:r>
            <a:r>
              <a:rPr lang="en-US" altLang="ja-JP" sz="4000" b="1" dirty="0" smtClean="0">
                <a:solidFill>
                  <a:srgbClr val="3333CC"/>
                </a:solidFill>
              </a:rPr>
              <a:t>Every Woman, Every Time</a:t>
            </a:r>
            <a:r>
              <a:rPr lang="ja-JP" altLang="en-US" sz="4000" b="1" smtClean="0">
                <a:solidFill>
                  <a:srgbClr val="3333CC"/>
                </a:solidFill>
              </a:rPr>
              <a:t>”</a:t>
            </a:r>
            <a:endParaRPr lang="en-US" sz="4000" b="1" dirty="0" smtClean="0">
              <a:solidFill>
                <a:srgbClr val="3333CC"/>
              </a:solidFill>
            </a:endParaRPr>
          </a:p>
        </p:txBody>
      </p:sp>
      <p:sp>
        <p:nvSpPr>
          <p:cNvPr id="56322" name="Rectangle 3"/>
          <p:cNvSpPr>
            <a:spLocks noGrp="1" noChangeArrowheads="1"/>
          </p:cNvSpPr>
          <p:nvPr>
            <p:ph type="body" idx="1"/>
          </p:nvPr>
        </p:nvSpPr>
        <p:spPr>
          <a:xfrm>
            <a:off x="381000" y="1905000"/>
            <a:ext cx="7772400" cy="4114800"/>
          </a:xfrm>
        </p:spPr>
        <p:txBody>
          <a:bodyPr/>
          <a:lstStyle/>
          <a:p>
            <a:pPr eaLnBrk="1" hangingPunct="1"/>
            <a:r>
              <a:rPr lang="en-US" dirty="0" smtClean="0">
                <a:solidFill>
                  <a:srgbClr val="3333CC"/>
                </a:solidFill>
              </a:rPr>
              <a:t>Well woman visits</a:t>
            </a:r>
          </a:p>
          <a:p>
            <a:pPr eaLnBrk="1" hangingPunct="1"/>
            <a:r>
              <a:rPr lang="en-US" dirty="0" smtClean="0">
                <a:solidFill>
                  <a:srgbClr val="3333CC"/>
                </a:solidFill>
              </a:rPr>
              <a:t>Annual exams</a:t>
            </a:r>
          </a:p>
          <a:p>
            <a:pPr eaLnBrk="1" hangingPunct="1"/>
            <a:r>
              <a:rPr lang="en-US" dirty="0" smtClean="0">
                <a:solidFill>
                  <a:srgbClr val="3333CC"/>
                </a:solidFill>
              </a:rPr>
              <a:t>Family planning encounters</a:t>
            </a:r>
          </a:p>
          <a:p>
            <a:pPr eaLnBrk="1" hangingPunct="1"/>
            <a:r>
              <a:rPr lang="en-US" dirty="0" smtClean="0">
                <a:solidFill>
                  <a:srgbClr val="3333CC"/>
                </a:solidFill>
              </a:rPr>
              <a:t>Chronic disease visits</a:t>
            </a:r>
          </a:p>
          <a:p>
            <a:pPr eaLnBrk="1" hangingPunct="1"/>
            <a:r>
              <a:rPr lang="en-US" dirty="0" smtClean="0">
                <a:solidFill>
                  <a:srgbClr val="3333CC"/>
                </a:solidFill>
              </a:rPr>
              <a:t>Postpartum exams</a:t>
            </a:r>
          </a:p>
          <a:p>
            <a:pPr eaLnBrk="1" hangingPunct="1"/>
            <a:endParaRPr lang="en-US" dirty="0" smtClean="0">
              <a:solidFill>
                <a:srgbClr val="3333CC"/>
              </a:solidFill>
            </a:endParaRPr>
          </a:p>
        </p:txBody>
      </p:sp>
      <p:pic>
        <p:nvPicPr>
          <p:cNvPr id="56323" name="Picture 4" descr="bullet"/>
          <p:cNvPicPr>
            <a:picLocks noChangeAspect="1" noChangeArrowheads="1"/>
          </p:cNvPicPr>
          <p:nvPr/>
        </p:nvPicPr>
        <p:blipFill>
          <a:blip r:embed="rId2"/>
          <a:srcRect/>
          <a:stretch>
            <a:fillRect/>
          </a:stretch>
        </p:blipFill>
        <p:spPr bwMode="auto">
          <a:xfrm>
            <a:off x="381000" y="2057400"/>
            <a:ext cx="355600" cy="328613"/>
          </a:xfrm>
          <a:prstGeom prst="rect">
            <a:avLst/>
          </a:prstGeom>
          <a:noFill/>
          <a:ln w="9525">
            <a:noFill/>
            <a:miter lim="800000"/>
            <a:headEnd/>
            <a:tailEnd/>
          </a:ln>
        </p:spPr>
      </p:pic>
      <p:pic>
        <p:nvPicPr>
          <p:cNvPr id="56324" name="Picture 5" descr="bullet"/>
          <p:cNvPicPr>
            <a:picLocks noChangeAspect="1" noChangeArrowheads="1"/>
          </p:cNvPicPr>
          <p:nvPr/>
        </p:nvPicPr>
        <p:blipFill>
          <a:blip r:embed="rId2"/>
          <a:srcRect/>
          <a:stretch>
            <a:fillRect/>
          </a:stretch>
        </p:blipFill>
        <p:spPr bwMode="auto">
          <a:xfrm>
            <a:off x="381000" y="2667000"/>
            <a:ext cx="355600" cy="328613"/>
          </a:xfrm>
          <a:prstGeom prst="rect">
            <a:avLst/>
          </a:prstGeom>
          <a:noFill/>
          <a:ln w="9525">
            <a:noFill/>
            <a:miter lim="800000"/>
            <a:headEnd/>
            <a:tailEnd/>
          </a:ln>
        </p:spPr>
      </p:pic>
      <p:pic>
        <p:nvPicPr>
          <p:cNvPr id="56325" name="Picture 6" descr="bullet"/>
          <p:cNvPicPr>
            <a:picLocks noChangeAspect="1" noChangeArrowheads="1"/>
          </p:cNvPicPr>
          <p:nvPr/>
        </p:nvPicPr>
        <p:blipFill>
          <a:blip r:embed="rId2"/>
          <a:srcRect/>
          <a:stretch>
            <a:fillRect/>
          </a:stretch>
        </p:blipFill>
        <p:spPr bwMode="auto">
          <a:xfrm>
            <a:off x="381000" y="3252787"/>
            <a:ext cx="355600" cy="328613"/>
          </a:xfrm>
          <a:prstGeom prst="rect">
            <a:avLst/>
          </a:prstGeom>
          <a:noFill/>
          <a:ln w="9525">
            <a:noFill/>
            <a:miter lim="800000"/>
            <a:headEnd/>
            <a:tailEnd/>
          </a:ln>
        </p:spPr>
      </p:pic>
      <p:pic>
        <p:nvPicPr>
          <p:cNvPr id="56326" name="Picture 7" descr="bullet"/>
          <p:cNvPicPr>
            <a:picLocks noChangeAspect="1" noChangeArrowheads="1"/>
          </p:cNvPicPr>
          <p:nvPr/>
        </p:nvPicPr>
        <p:blipFill>
          <a:blip r:embed="rId2"/>
          <a:srcRect/>
          <a:stretch>
            <a:fillRect/>
          </a:stretch>
        </p:blipFill>
        <p:spPr bwMode="auto">
          <a:xfrm>
            <a:off x="381000" y="3810000"/>
            <a:ext cx="355600" cy="328613"/>
          </a:xfrm>
          <a:prstGeom prst="rect">
            <a:avLst/>
          </a:prstGeom>
          <a:noFill/>
          <a:ln w="9525">
            <a:noFill/>
            <a:miter lim="800000"/>
            <a:headEnd/>
            <a:tailEnd/>
          </a:ln>
        </p:spPr>
      </p:pic>
      <p:pic>
        <p:nvPicPr>
          <p:cNvPr id="56327" name="Picture 8" descr="bullet"/>
          <p:cNvPicPr>
            <a:picLocks noChangeAspect="1" noChangeArrowheads="1"/>
          </p:cNvPicPr>
          <p:nvPr/>
        </p:nvPicPr>
        <p:blipFill>
          <a:blip r:embed="rId2"/>
          <a:srcRect/>
          <a:stretch>
            <a:fillRect/>
          </a:stretch>
        </p:blipFill>
        <p:spPr bwMode="auto">
          <a:xfrm>
            <a:off x="381000" y="4419600"/>
            <a:ext cx="355600" cy="328613"/>
          </a:xfrm>
          <a:prstGeom prst="rect">
            <a:avLst/>
          </a:prstGeom>
          <a:noFill/>
          <a:ln w="9525">
            <a:noFill/>
            <a:miter lim="800000"/>
            <a:headEnd/>
            <a:tailEnd/>
          </a:ln>
        </p:spPr>
      </p:pic>
      <p:sp>
        <p:nvSpPr>
          <p:cNvPr id="71689" name="AutoShape 9">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10" name="Picture 9" descr="first-obgyn-appointment.jpg"/>
          <p:cNvPicPr>
            <a:picLocks noChangeAspect="1"/>
          </p:cNvPicPr>
          <p:nvPr/>
        </p:nvPicPr>
        <p:blipFill>
          <a:blip r:embed="rId3"/>
          <a:stretch>
            <a:fillRect/>
          </a:stretch>
        </p:blipFill>
        <p:spPr>
          <a:xfrm>
            <a:off x="6019800" y="2133600"/>
            <a:ext cx="2805211" cy="250311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09600"/>
            <a:ext cx="9144000" cy="838200"/>
          </a:xfrm>
        </p:spPr>
        <p:txBody>
          <a:bodyPr/>
          <a:lstStyle/>
          <a:p>
            <a:pPr eaLnBrk="1" hangingPunct="1"/>
            <a:r>
              <a:rPr lang="en-US" sz="3200" b="1" dirty="0" smtClean="0">
                <a:solidFill>
                  <a:srgbClr val="3333CC"/>
                </a:solidFill>
              </a:rPr>
              <a:t>Areas of Overlap in Routine Care </a:t>
            </a:r>
            <a:br>
              <a:rPr lang="en-US" sz="3200" b="1" dirty="0" smtClean="0">
                <a:solidFill>
                  <a:srgbClr val="3333CC"/>
                </a:solidFill>
              </a:rPr>
            </a:br>
            <a:r>
              <a:rPr lang="en-US" sz="3200" b="1" dirty="0" smtClean="0">
                <a:solidFill>
                  <a:srgbClr val="3333CC"/>
                </a:solidFill>
              </a:rPr>
              <a:t>and Preconception Considerations</a:t>
            </a:r>
            <a:r>
              <a:rPr lang="en-US" sz="3600" dirty="0" smtClean="0">
                <a:solidFill>
                  <a:srgbClr val="3333CC"/>
                </a:solidFill>
              </a:rPr>
              <a:t/>
            </a:r>
            <a:br>
              <a:rPr lang="en-US" sz="3600" dirty="0" smtClean="0">
                <a:solidFill>
                  <a:srgbClr val="3333CC"/>
                </a:solidFill>
              </a:rPr>
            </a:br>
            <a:endParaRPr lang="en-US" sz="3600" b="1" dirty="0" smtClean="0">
              <a:solidFill>
                <a:srgbClr val="3333CC"/>
              </a:solidFill>
            </a:endParaRPr>
          </a:p>
        </p:txBody>
      </p:sp>
      <p:sp>
        <p:nvSpPr>
          <p:cNvPr id="55298" name="Rectangle 3"/>
          <p:cNvSpPr>
            <a:spLocks noGrp="1" noChangeArrowheads="1"/>
          </p:cNvSpPr>
          <p:nvPr>
            <p:ph type="body" idx="1"/>
          </p:nvPr>
        </p:nvSpPr>
        <p:spPr>
          <a:xfrm>
            <a:off x="304800" y="1752600"/>
            <a:ext cx="8610600" cy="4419600"/>
          </a:xfrm>
        </p:spPr>
        <p:txBody>
          <a:bodyPr/>
          <a:lstStyle/>
          <a:p>
            <a:pPr>
              <a:buBlip>
                <a:blip r:embed="rId2"/>
              </a:buBlip>
            </a:pPr>
            <a:r>
              <a:rPr lang="en-US" sz="2800" dirty="0" smtClean="0">
                <a:solidFill>
                  <a:srgbClr val="3333CC"/>
                </a:solidFill>
              </a:rPr>
              <a:t>Nutritional status</a:t>
            </a:r>
          </a:p>
          <a:p>
            <a:pPr>
              <a:buBlip>
                <a:blip r:embed="rId2"/>
              </a:buBlip>
            </a:pPr>
            <a:r>
              <a:rPr lang="en-US" sz="2800" dirty="0" smtClean="0">
                <a:solidFill>
                  <a:srgbClr val="3333CC"/>
                </a:solidFill>
              </a:rPr>
              <a:t>Infectious diseases and immunization status</a:t>
            </a:r>
          </a:p>
          <a:p>
            <a:pPr>
              <a:buBlip>
                <a:blip r:embed="rId2"/>
              </a:buBlip>
            </a:pPr>
            <a:r>
              <a:rPr lang="en-US" sz="2800" dirty="0" smtClean="0">
                <a:solidFill>
                  <a:srgbClr val="3333CC"/>
                </a:solidFill>
              </a:rPr>
              <a:t>Substance use</a:t>
            </a:r>
          </a:p>
          <a:p>
            <a:pPr>
              <a:buBlip>
                <a:blip r:embed="rId2"/>
              </a:buBlip>
            </a:pPr>
            <a:r>
              <a:rPr lang="en-US" sz="2800" dirty="0" smtClean="0">
                <a:solidFill>
                  <a:srgbClr val="3333CC"/>
                </a:solidFill>
              </a:rPr>
              <a:t>Chronic disease profile</a:t>
            </a:r>
          </a:p>
          <a:p>
            <a:pPr>
              <a:buBlip>
                <a:blip r:embed="rId2"/>
              </a:buBlip>
            </a:pPr>
            <a:r>
              <a:rPr lang="en-US" sz="2800" dirty="0" smtClean="0">
                <a:solidFill>
                  <a:srgbClr val="3333CC"/>
                </a:solidFill>
              </a:rPr>
              <a:t>Medication use and needs</a:t>
            </a:r>
          </a:p>
          <a:p>
            <a:pPr>
              <a:buBlip>
                <a:blip r:embed="rId2"/>
              </a:buBlip>
            </a:pPr>
            <a:r>
              <a:rPr lang="en-US" sz="2800" dirty="0" smtClean="0">
                <a:solidFill>
                  <a:srgbClr val="3333CC"/>
                </a:solidFill>
              </a:rPr>
              <a:t>Reproductive history</a:t>
            </a:r>
          </a:p>
          <a:p>
            <a:pPr>
              <a:buBlip>
                <a:blip r:embed="rId2"/>
              </a:buBlip>
            </a:pPr>
            <a:r>
              <a:rPr lang="en-US" sz="2800" dirty="0" smtClean="0">
                <a:solidFill>
                  <a:srgbClr val="3333CC"/>
                </a:solidFill>
              </a:rPr>
              <a:t>Contraceptive needs and desires</a:t>
            </a:r>
          </a:p>
          <a:p>
            <a:pPr>
              <a:buBlip>
                <a:blip r:embed="rId2"/>
              </a:buBlip>
            </a:pPr>
            <a:r>
              <a:rPr lang="en-US" sz="2800" dirty="0" smtClean="0">
                <a:solidFill>
                  <a:srgbClr val="3333CC"/>
                </a:solidFill>
              </a:rPr>
              <a:t>Family/genetic history</a:t>
            </a:r>
          </a:p>
          <a:p>
            <a:pPr eaLnBrk="1" hangingPunct="1"/>
            <a:endParaRPr lang="en-US" sz="2400" dirty="0" smtClean="0">
              <a:solidFill>
                <a:srgbClr val="3333CC"/>
              </a:solidFill>
            </a:endParaRPr>
          </a:p>
        </p:txBody>
      </p:sp>
      <p:sp>
        <p:nvSpPr>
          <p:cNvPr id="69636"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6130" name="AutoShape 2">
            <a:hlinkClick r:id="" action="ppaction://hlinkshowjump?jump=nextslide"/>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176133" name="Rectangle 5"/>
          <p:cNvSpPr>
            <a:spLocks noChangeArrowheads="1"/>
          </p:cNvSpPr>
          <p:nvPr/>
        </p:nvSpPr>
        <p:spPr bwMode="auto">
          <a:xfrm>
            <a:off x="685800" y="1219200"/>
            <a:ext cx="7772400"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3800" dirty="0">
                <a:solidFill>
                  <a:srgbClr val="3333CC"/>
                </a:solidFill>
              </a:rPr>
              <a:t>How Do I Know </a:t>
            </a:r>
            <a:r>
              <a:rPr lang="ja-JP" altLang="en-US" sz="3800">
                <a:solidFill>
                  <a:srgbClr val="3333CC"/>
                </a:solidFill>
              </a:rPr>
              <a:t>“</a:t>
            </a:r>
            <a:r>
              <a:rPr lang="en-US" altLang="ja-JP" sz="3800" dirty="0">
                <a:solidFill>
                  <a:srgbClr val="3333CC"/>
                </a:solidFill>
              </a:rPr>
              <a:t>Best Practices</a:t>
            </a:r>
            <a:r>
              <a:rPr lang="ja-JP" altLang="en-US" sz="3800">
                <a:solidFill>
                  <a:srgbClr val="3333CC"/>
                </a:solidFill>
              </a:rPr>
              <a:t>”</a:t>
            </a:r>
            <a:r>
              <a:rPr lang="en-US" altLang="ja-JP" sz="3800" dirty="0">
                <a:solidFill>
                  <a:srgbClr val="3333CC"/>
                </a:solidFill>
              </a:rPr>
              <a:t> for </a:t>
            </a:r>
            <a:r>
              <a:rPr lang="en-US" altLang="ja-JP" sz="3800" dirty="0" smtClean="0">
                <a:solidFill>
                  <a:srgbClr val="3333CC"/>
                </a:solidFill>
              </a:rPr>
              <a:t>Preconception </a:t>
            </a:r>
            <a:r>
              <a:rPr lang="en-US" altLang="ja-JP" sz="3800" dirty="0">
                <a:solidFill>
                  <a:srgbClr val="3333CC"/>
                </a:solidFill>
              </a:rPr>
              <a:t>Health?</a:t>
            </a:r>
            <a:endParaRPr lang="en-US" sz="3800" dirty="0">
              <a:solidFill>
                <a:srgbClr val="3333CC"/>
              </a:solidFill>
            </a:endParaRPr>
          </a:p>
        </p:txBody>
      </p:sp>
      <p:pic>
        <p:nvPicPr>
          <p:cNvPr id="4" name="Picture 3" descr="decision.jpg"/>
          <p:cNvPicPr>
            <a:picLocks noChangeAspect="1"/>
          </p:cNvPicPr>
          <p:nvPr/>
        </p:nvPicPr>
        <p:blipFill>
          <a:blip r:embed="rId3"/>
          <a:stretch>
            <a:fillRect/>
          </a:stretch>
        </p:blipFill>
        <p:spPr>
          <a:xfrm>
            <a:off x="2667000" y="3200400"/>
            <a:ext cx="3810000" cy="238795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eaLnBrk="1" hangingPunct="1"/>
            <a:r>
              <a:rPr lang="en-US" sz="3200" b="1" dirty="0" smtClean="0">
                <a:solidFill>
                  <a:srgbClr val="3333CC"/>
                </a:solidFill>
              </a:rPr>
              <a:t>Source for Evidence Based Clinical Content for Preconception Care</a:t>
            </a:r>
          </a:p>
        </p:txBody>
      </p:sp>
      <p:sp>
        <p:nvSpPr>
          <p:cNvPr id="35842" name="Rectangle 3"/>
          <p:cNvSpPr>
            <a:spLocks noGrp="1" noChangeArrowheads="1"/>
          </p:cNvSpPr>
          <p:nvPr>
            <p:ph type="body" sz="half" idx="2"/>
          </p:nvPr>
        </p:nvSpPr>
        <p:spPr>
          <a:xfrm>
            <a:off x="4648200" y="1981200"/>
            <a:ext cx="4114800" cy="4114800"/>
          </a:xfrm>
        </p:spPr>
        <p:txBody>
          <a:bodyPr/>
          <a:lstStyle/>
          <a:p>
            <a:pPr marL="0" indent="0" eaLnBrk="1" hangingPunct="1">
              <a:buFontTx/>
              <a:buNone/>
              <a:defRPr/>
            </a:pPr>
            <a:r>
              <a:rPr lang="en-US" sz="2000" b="1" dirty="0">
                <a:solidFill>
                  <a:srgbClr val="3333CC"/>
                </a:solidFill>
                <a:hlinkClick r:id="rId2"/>
              </a:rPr>
              <a:t>American Journal of Obstetrics and Gynecology, Volume 199, Issue 6, Supplement 2, December 2008 </a:t>
            </a:r>
            <a:r>
              <a:rPr lang="en-US" sz="2000" b="1" dirty="0">
                <a:solidFill>
                  <a:srgbClr val="3333CC"/>
                </a:solidFill>
              </a:rPr>
              <a:t>(click </a:t>
            </a:r>
            <a:r>
              <a:rPr lang="en-US" sz="2000" b="1" dirty="0" smtClean="0">
                <a:solidFill>
                  <a:srgbClr val="3333CC"/>
                </a:solidFill>
              </a:rPr>
              <a:t>above to </a:t>
            </a:r>
            <a:r>
              <a:rPr lang="en-US" sz="2000" b="1" dirty="0">
                <a:solidFill>
                  <a:srgbClr val="3333CC"/>
                </a:solidFill>
              </a:rPr>
              <a:t>link </a:t>
            </a:r>
            <a:r>
              <a:rPr lang="en-US" sz="2000" b="1" dirty="0" smtClean="0">
                <a:solidFill>
                  <a:srgbClr val="3333CC"/>
                </a:solidFill>
              </a:rPr>
              <a:t>to all </a:t>
            </a:r>
            <a:r>
              <a:rPr lang="en-US" sz="2000" b="1" dirty="0">
                <a:solidFill>
                  <a:srgbClr val="3333CC"/>
                </a:solidFill>
              </a:rPr>
              <a:t>17 articles)</a:t>
            </a:r>
            <a:endParaRPr lang="en-US" sz="2000" b="1" dirty="0">
              <a:solidFill>
                <a:srgbClr val="3333CC"/>
              </a:solidFill>
              <a:hlinkClick r:id="rId2"/>
            </a:endParaRPr>
          </a:p>
          <a:p>
            <a:pPr eaLnBrk="1" hangingPunct="1">
              <a:defRPr/>
            </a:pPr>
            <a:endParaRPr lang="en-US" sz="2000" dirty="0">
              <a:solidFill>
                <a:srgbClr val="3333CC"/>
              </a:solidFill>
              <a:hlinkClick r:id="rId2"/>
            </a:endParaRPr>
          </a:p>
        </p:txBody>
      </p:sp>
      <p:sp>
        <p:nvSpPr>
          <p:cNvPr id="70660"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60420" name="Picture 5" descr="AJOG scan"/>
          <p:cNvPicPr>
            <a:picLocks noChangeAspect="1" noChangeArrowheads="1"/>
          </p:cNvPicPr>
          <p:nvPr/>
        </p:nvPicPr>
        <p:blipFill>
          <a:blip r:embed="rId3"/>
          <a:srcRect t="1678"/>
          <a:stretch>
            <a:fillRect/>
          </a:stretch>
        </p:blipFill>
        <p:spPr bwMode="auto">
          <a:xfrm>
            <a:off x="762000" y="1676400"/>
            <a:ext cx="3519488" cy="4689475"/>
          </a:xfrm>
          <a:prstGeom prst="rect">
            <a:avLst/>
          </a:prstGeom>
          <a:noFill/>
          <a:ln w="12700">
            <a:solidFill>
              <a:schemeClr val="bg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 y="1905000"/>
            <a:ext cx="830580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000">
                <a:solidFill>
                  <a:srgbClr val="0000CC"/>
                </a:solidFill>
              </a:rPr>
              <a:t>Accreditation Statement</a:t>
            </a:r>
            <a:br>
              <a:rPr lang="en-US" sz="2000">
                <a:solidFill>
                  <a:srgbClr val="0000CC"/>
                </a:solidFill>
              </a:rPr>
            </a:br>
            <a:r>
              <a:rPr lang="en-US" sz="1600" b="0">
                <a:solidFill>
                  <a:srgbClr val="0000CC"/>
                </a:solidFill>
              </a:rPr>
              <a:t>This activity has been planned and implemented in accordance with the Essential Areas and Policies of the Accreditation Council for Continuing Medical Education (ACCME) through joint sponsorship of Albert Einstein College of Medicine and the University of North Carolina Center for Maternal &amp; Infant Health. Albert Einstein College of Medicine is accredited by the ACCME to provide continuing medical education for physicians.</a:t>
            </a:r>
            <a:br>
              <a:rPr lang="en-US" sz="1600" b="0">
                <a:solidFill>
                  <a:srgbClr val="0000CC"/>
                </a:solidFill>
              </a:rPr>
            </a:br>
            <a:r>
              <a:rPr lang="en-US" sz="1400" b="0">
                <a:solidFill>
                  <a:srgbClr val="0000CC"/>
                </a:solidFill>
              </a:rPr>
              <a:t/>
            </a:r>
            <a:br>
              <a:rPr lang="en-US" sz="1400" b="0">
                <a:solidFill>
                  <a:srgbClr val="0000CC"/>
                </a:solidFill>
              </a:rPr>
            </a:br>
            <a:endParaRPr lang="en-US" sz="1400" b="0">
              <a:solidFill>
                <a:srgbClr val="0000CC"/>
              </a:solidFill>
            </a:endParaRPr>
          </a:p>
          <a:p>
            <a:pPr eaLnBrk="0" hangingPunct="0">
              <a:spcBef>
                <a:spcPct val="50000"/>
              </a:spcBef>
            </a:pPr>
            <a:r>
              <a:rPr lang="en-US" sz="2000">
                <a:solidFill>
                  <a:srgbClr val="0000CC"/>
                </a:solidFill>
              </a:rPr>
              <a:t>Credit Designation Statement </a:t>
            </a:r>
          </a:p>
          <a:p>
            <a:pPr eaLnBrk="0" hangingPunct="0"/>
            <a:r>
              <a:rPr lang="en-US" sz="1600" b="0">
                <a:solidFill>
                  <a:srgbClr val="0000CC"/>
                </a:solidFill>
              </a:rPr>
              <a:t>Albert Einstein College of Medicine designates this educational activity for a maximum of 1.5 AMA PRA Category 1 Credit™. Physicians and others should only claim credit commensurate with the extent of their participation in the activity. </a:t>
            </a:r>
          </a:p>
        </p:txBody>
      </p:sp>
      <p:sp>
        <p:nvSpPr>
          <p:cNvPr id="43011" name="AutoShape 3">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28600"/>
            <a:ext cx="8229600" cy="1143000"/>
          </a:xfrm>
        </p:spPr>
        <p:txBody>
          <a:bodyPr/>
          <a:lstStyle/>
          <a:p>
            <a:pPr eaLnBrk="1" hangingPunct="1"/>
            <a:r>
              <a:rPr lang="en-US" sz="3600" b="1" dirty="0" smtClean="0">
                <a:solidFill>
                  <a:srgbClr val="3333CC"/>
                </a:solidFill>
              </a:rPr>
              <a:t>Recommendations on the Clinical Content of Preconception Care </a:t>
            </a:r>
            <a:br>
              <a:rPr lang="en-US" sz="3600" b="1" dirty="0" smtClean="0">
                <a:solidFill>
                  <a:srgbClr val="3333CC"/>
                </a:solidFill>
              </a:rPr>
            </a:br>
            <a:r>
              <a:rPr lang="en-US" sz="2000" b="1" dirty="0" smtClean="0">
                <a:solidFill>
                  <a:srgbClr val="3333CC"/>
                </a:solidFill>
              </a:rPr>
              <a:t>(AJOG, 2008)</a:t>
            </a:r>
            <a:endParaRPr lang="en-US" sz="2400" b="1" dirty="0" smtClean="0">
              <a:solidFill>
                <a:srgbClr val="3333CC"/>
              </a:solidFill>
            </a:endParaRPr>
          </a:p>
        </p:txBody>
      </p:sp>
      <p:sp>
        <p:nvSpPr>
          <p:cNvPr id="61442" name="Rectangle 3"/>
          <p:cNvSpPr>
            <a:spLocks noGrp="1" noChangeArrowheads="1"/>
          </p:cNvSpPr>
          <p:nvPr>
            <p:ph type="body" idx="1"/>
          </p:nvPr>
        </p:nvSpPr>
        <p:spPr>
          <a:xfrm>
            <a:off x="457200" y="1905000"/>
            <a:ext cx="8229600" cy="4724400"/>
          </a:xfrm>
        </p:spPr>
        <p:txBody>
          <a:bodyPr/>
          <a:lstStyle/>
          <a:p>
            <a:pPr eaLnBrk="1" hangingPunct="1">
              <a:spcBef>
                <a:spcPct val="0"/>
              </a:spcBef>
              <a:spcAft>
                <a:spcPts val="1200"/>
              </a:spcAft>
            </a:pPr>
            <a:r>
              <a:rPr lang="en-US" sz="2800" dirty="0" smtClean="0">
                <a:solidFill>
                  <a:srgbClr val="3333CC"/>
                </a:solidFill>
              </a:rPr>
              <a:t>Family planning and reproductive life plan    (click </a:t>
            </a:r>
            <a:r>
              <a:rPr lang="en-US" sz="2800" dirty="0" smtClean="0">
                <a:solidFill>
                  <a:srgbClr val="3333CC"/>
                </a:solidFill>
                <a:hlinkClick r:id="rId2" action="ppaction://hlinksldjump"/>
              </a:rPr>
              <a:t>here</a:t>
            </a:r>
            <a:r>
              <a:rPr lang="en-US" sz="2800" dirty="0" smtClean="0">
                <a:solidFill>
                  <a:srgbClr val="3333CC"/>
                </a:solidFill>
              </a:rPr>
              <a:t>)</a:t>
            </a:r>
          </a:p>
          <a:p>
            <a:pPr eaLnBrk="1" hangingPunct="1">
              <a:spcBef>
                <a:spcPct val="0"/>
              </a:spcBef>
              <a:spcAft>
                <a:spcPts val="1200"/>
              </a:spcAft>
            </a:pPr>
            <a:r>
              <a:rPr lang="en-US" sz="2800" dirty="0" smtClean="0">
                <a:solidFill>
                  <a:srgbClr val="3333CC"/>
                </a:solidFill>
              </a:rPr>
              <a:t>Nutritional status, including weight status, nutrient intake, and vitamin use (click </a:t>
            </a:r>
            <a:r>
              <a:rPr lang="en-US" sz="2800" dirty="0" smtClean="0">
                <a:solidFill>
                  <a:srgbClr val="3333CC"/>
                </a:solidFill>
                <a:hlinkClick r:id="rId3" action="ppaction://hlinksldjump"/>
              </a:rPr>
              <a:t>here</a:t>
            </a:r>
            <a:r>
              <a:rPr lang="en-US" sz="2800" dirty="0" smtClean="0">
                <a:solidFill>
                  <a:srgbClr val="3333CC"/>
                </a:solidFill>
              </a:rPr>
              <a:t>) </a:t>
            </a:r>
          </a:p>
          <a:p>
            <a:pPr eaLnBrk="1" hangingPunct="1">
              <a:spcBef>
                <a:spcPct val="0"/>
              </a:spcBef>
              <a:spcAft>
                <a:spcPts val="1200"/>
              </a:spcAft>
            </a:pPr>
            <a:r>
              <a:rPr lang="en-US" sz="2800" dirty="0" smtClean="0">
                <a:solidFill>
                  <a:srgbClr val="3333CC"/>
                </a:solidFill>
              </a:rPr>
              <a:t>Immunizations (click </a:t>
            </a:r>
            <a:r>
              <a:rPr lang="en-US" sz="2800" dirty="0" smtClean="0">
                <a:solidFill>
                  <a:srgbClr val="3333CC"/>
                </a:solidFill>
                <a:hlinkClick r:id="rId4" action="ppaction://hlinksldjump"/>
              </a:rPr>
              <a:t>here</a:t>
            </a:r>
            <a:r>
              <a:rPr lang="en-US" sz="2800" dirty="0" smtClean="0">
                <a:solidFill>
                  <a:srgbClr val="3333CC"/>
                </a:solidFill>
              </a:rPr>
              <a:t>) </a:t>
            </a:r>
          </a:p>
          <a:p>
            <a:pPr eaLnBrk="1" hangingPunct="1">
              <a:spcBef>
                <a:spcPct val="0"/>
              </a:spcBef>
              <a:spcAft>
                <a:spcPts val="1200"/>
              </a:spcAft>
            </a:pPr>
            <a:r>
              <a:rPr lang="en-US" sz="2800" dirty="0" smtClean="0">
                <a:solidFill>
                  <a:srgbClr val="3333CC"/>
                </a:solidFill>
              </a:rPr>
              <a:t>Infectious diseases (click </a:t>
            </a:r>
            <a:r>
              <a:rPr lang="en-US" sz="2800" dirty="0" smtClean="0">
                <a:solidFill>
                  <a:srgbClr val="3333CC"/>
                </a:solidFill>
                <a:hlinkClick r:id="rId5" action="ppaction://hlinksldjump"/>
              </a:rPr>
              <a:t>here</a:t>
            </a:r>
            <a:r>
              <a:rPr lang="en-US" sz="2800" dirty="0" smtClean="0">
                <a:solidFill>
                  <a:srgbClr val="3333CC"/>
                </a:solidFill>
              </a:rPr>
              <a:t>)</a:t>
            </a:r>
          </a:p>
          <a:p>
            <a:pPr eaLnBrk="1" hangingPunct="1">
              <a:spcBef>
                <a:spcPct val="0"/>
              </a:spcBef>
              <a:spcAft>
                <a:spcPts val="1200"/>
              </a:spcAft>
            </a:pPr>
            <a:r>
              <a:rPr lang="en-US" sz="2800" dirty="0" smtClean="0">
                <a:solidFill>
                  <a:srgbClr val="3333CC"/>
                </a:solidFill>
              </a:rPr>
              <a:t>Interpersonal Violence (click </a:t>
            </a:r>
            <a:r>
              <a:rPr lang="en-US" sz="2800" dirty="0" smtClean="0">
                <a:solidFill>
                  <a:srgbClr val="3333CC"/>
                </a:solidFill>
                <a:hlinkClick r:id="rId6" action="ppaction://hlinksldjump"/>
              </a:rPr>
              <a:t>here</a:t>
            </a:r>
            <a:r>
              <a:rPr lang="en-US" sz="2800" dirty="0" smtClean="0">
                <a:solidFill>
                  <a:srgbClr val="3333CC"/>
                </a:solidFill>
              </a:rPr>
              <a:t>)</a:t>
            </a:r>
          </a:p>
        </p:txBody>
      </p:sp>
      <p:pic>
        <p:nvPicPr>
          <p:cNvPr id="61443" name="Picture 4" descr="bullet"/>
          <p:cNvPicPr>
            <a:picLocks noChangeAspect="1" noChangeArrowheads="1"/>
          </p:cNvPicPr>
          <p:nvPr/>
        </p:nvPicPr>
        <p:blipFill>
          <a:blip r:embed="rId7"/>
          <a:srcRect/>
          <a:stretch>
            <a:fillRect/>
          </a:stretch>
        </p:blipFill>
        <p:spPr bwMode="auto">
          <a:xfrm>
            <a:off x="457200" y="1981200"/>
            <a:ext cx="355600" cy="328613"/>
          </a:xfrm>
          <a:prstGeom prst="rect">
            <a:avLst/>
          </a:prstGeom>
          <a:noFill/>
          <a:ln w="9525">
            <a:noFill/>
            <a:miter lim="800000"/>
            <a:headEnd/>
            <a:tailEnd/>
          </a:ln>
        </p:spPr>
      </p:pic>
      <p:pic>
        <p:nvPicPr>
          <p:cNvPr id="61444" name="Picture 5" descr="bullet"/>
          <p:cNvPicPr>
            <a:picLocks noChangeAspect="1" noChangeArrowheads="1"/>
          </p:cNvPicPr>
          <p:nvPr/>
        </p:nvPicPr>
        <p:blipFill>
          <a:blip r:embed="rId7"/>
          <a:srcRect/>
          <a:stretch>
            <a:fillRect/>
          </a:stretch>
        </p:blipFill>
        <p:spPr bwMode="auto">
          <a:xfrm>
            <a:off x="457200" y="3048000"/>
            <a:ext cx="355600" cy="328613"/>
          </a:xfrm>
          <a:prstGeom prst="rect">
            <a:avLst/>
          </a:prstGeom>
          <a:noFill/>
          <a:ln w="9525">
            <a:noFill/>
            <a:miter lim="800000"/>
            <a:headEnd/>
            <a:tailEnd/>
          </a:ln>
        </p:spPr>
      </p:pic>
      <p:pic>
        <p:nvPicPr>
          <p:cNvPr id="61445" name="Picture 6" descr="bullet"/>
          <p:cNvPicPr>
            <a:picLocks noChangeAspect="1" noChangeArrowheads="1"/>
          </p:cNvPicPr>
          <p:nvPr/>
        </p:nvPicPr>
        <p:blipFill>
          <a:blip r:embed="rId7"/>
          <a:srcRect/>
          <a:stretch>
            <a:fillRect/>
          </a:stretch>
        </p:blipFill>
        <p:spPr bwMode="auto">
          <a:xfrm>
            <a:off x="457200" y="4038600"/>
            <a:ext cx="355600" cy="328613"/>
          </a:xfrm>
          <a:prstGeom prst="rect">
            <a:avLst/>
          </a:prstGeom>
          <a:noFill/>
          <a:ln w="9525">
            <a:noFill/>
            <a:miter lim="800000"/>
            <a:headEnd/>
            <a:tailEnd/>
          </a:ln>
        </p:spPr>
      </p:pic>
      <p:pic>
        <p:nvPicPr>
          <p:cNvPr id="61446" name="Picture 7" descr="bullet"/>
          <p:cNvPicPr>
            <a:picLocks noChangeAspect="1" noChangeArrowheads="1"/>
          </p:cNvPicPr>
          <p:nvPr/>
        </p:nvPicPr>
        <p:blipFill>
          <a:blip r:embed="rId7"/>
          <a:srcRect/>
          <a:stretch>
            <a:fillRect/>
          </a:stretch>
        </p:blipFill>
        <p:spPr bwMode="auto">
          <a:xfrm>
            <a:off x="457200" y="4648200"/>
            <a:ext cx="355600" cy="328613"/>
          </a:xfrm>
          <a:prstGeom prst="rect">
            <a:avLst/>
          </a:prstGeom>
          <a:noFill/>
          <a:ln w="9525">
            <a:noFill/>
            <a:miter lim="800000"/>
            <a:headEnd/>
            <a:tailEnd/>
          </a:ln>
        </p:spPr>
      </p:pic>
      <p:sp>
        <p:nvSpPr>
          <p:cNvPr id="75784" name="AutoShape 8">
            <a:hlinkClick r:id="rId8"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9" name="Picture 7" descr="bullet"/>
          <p:cNvPicPr>
            <a:picLocks noChangeAspect="1" noChangeArrowheads="1"/>
          </p:cNvPicPr>
          <p:nvPr/>
        </p:nvPicPr>
        <p:blipFill>
          <a:blip r:embed="rId7"/>
          <a:srcRect/>
          <a:stretch>
            <a:fillRect/>
          </a:stretch>
        </p:blipFill>
        <p:spPr bwMode="auto">
          <a:xfrm>
            <a:off x="457200" y="51816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Family Planning and </a:t>
            </a:r>
            <a:br>
              <a:rPr lang="en-US" sz="3600" b="1" dirty="0" smtClean="0">
                <a:solidFill>
                  <a:srgbClr val="3333CC"/>
                </a:solidFill>
              </a:rPr>
            </a:br>
            <a:r>
              <a:rPr lang="en-US" sz="3600" b="1" dirty="0" smtClean="0">
                <a:solidFill>
                  <a:srgbClr val="3333CC"/>
                </a:solidFill>
              </a:rPr>
              <a:t>Reproductive </a:t>
            </a:r>
            <a:r>
              <a:rPr lang="en-US" sz="3600" b="1" dirty="0">
                <a:solidFill>
                  <a:srgbClr val="3333CC"/>
                </a:solidFill>
              </a:rPr>
              <a:t>L</a:t>
            </a:r>
            <a:r>
              <a:rPr lang="en-US" sz="3600" b="1" dirty="0" smtClean="0">
                <a:solidFill>
                  <a:srgbClr val="3333CC"/>
                </a:solidFill>
              </a:rPr>
              <a:t>ife </a:t>
            </a:r>
            <a:r>
              <a:rPr lang="en-US" sz="3600" b="1" dirty="0">
                <a:solidFill>
                  <a:srgbClr val="3333CC"/>
                </a:solidFill>
              </a:rPr>
              <a:t>P</a:t>
            </a:r>
            <a:r>
              <a:rPr lang="en-US" sz="3600" b="1" dirty="0" smtClean="0">
                <a:solidFill>
                  <a:srgbClr val="3333CC"/>
                </a:solidFill>
              </a:rPr>
              <a:t>lan</a:t>
            </a:r>
          </a:p>
        </p:txBody>
      </p:sp>
      <p:sp>
        <p:nvSpPr>
          <p:cNvPr id="7680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
        <p:nvSpPr>
          <p:cNvPr id="76805" name="Rectangle 5"/>
          <p:cNvSpPr>
            <a:spLocks noGrp="1" noChangeArrowheads="1"/>
          </p:cNvSpPr>
          <p:nvPr>
            <p:ph type="body" idx="1"/>
          </p:nvPr>
        </p:nvSpPr>
        <p:spPr>
          <a:xfrm>
            <a:off x="685800" y="1752600"/>
            <a:ext cx="7772400" cy="4114800"/>
          </a:xfrm>
        </p:spPr>
        <p:txBody>
          <a:bodyPr/>
          <a:lstStyle/>
          <a:p>
            <a:pPr eaLnBrk="1" hangingPunct="1">
              <a:buFontTx/>
              <a:buNone/>
            </a:pPr>
            <a:r>
              <a:rPr lang="en-US" sz="2000" dirty="0" smtClean="0">
                <a:solidFill>
                  <a:srgbClr val="3333CC"/>
                </a:solidFill>
              </a:rPr>
              <a:t>Routine health promotion activities for all women of reproductive age should begin with screening women for their intentions to become or not become pregnant in the short and long term and their risk of conceiving (whether intended or not). </a:t>
            </a:r>
          </a:p>
          <a:p>
            <a:pPr eaLnBrk="1" hangingPunct="1">
              <a:buFontTx/>
              <a:buNone/>
            </a:pPr>
            <a:r>
              <a:rPr lang="en-US" sz="2000" dirty="0" smtClean="0">
                <a:solidFill>
                  <a:srgbClr val="3333CC"/>
                </a:solidFill>
              </a:rPr>
              <a:t>Providers should encourage patients (women, men and couples) to consider a reproductive life plan and educate patients about how their plan impacts contraceptive and medical decision making.  </a:t>
            </a:r>
          </a:p>
          <a:p>
            <a:pPr eaLnBrk="1" hangingPunct="1">
              <a:buFontTx/>
              <a:buNone/>
            </a:pPr>
            <a:r>
              <a:rPr lang="en-US" sz="2000" dirty="0" smtClean="0">
                <a:solidFill>
                  <a:srgbClr val="3333CC"/>
                </a:solidFill>
              </a:rPr>
              <a:t>Every woman of reproductive age should receive information and counseling about all forms of contraception and the use of emergency contraception that is consistent with their reproductive life plan and risk of pregnancy.</a:t>
            </a:r>
          </a:p>
          <a:p>
            <a:pPr eaLnBrk="1" hangingPunct="1">
              <a:buFontTx/>
              <a:buNone/>
            </a:pPr>
            <a:r>
              <a:rPr lang="en-US" sz="2000" b="1" dirty="0" smtClean="0">
                <a:solidFill>
                  <a:srgbClr val="3333CC"/>
                </a:solidFill>
              </a:rPr>
              <a:t>Strength of evidence:  A		    Quality of evidence: III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Weight Status</a:t>
            </a:r>
          </a:p>
        </p:txBody>
      </p:sp>
      <p:sp>
        <p:nvSpPr>
          <p:cNvPr id="77830" name="Rectangle 6"/>
          <p:cNvSpPr>
            <a:spLocks noGrp="1" noChangeArrowheads="1"/>
          </p:cNvSpPr>
          <p:nvPr>
            <p:ph type="body" idx="1"/>
          </p:nvPr>
        </p:nvSpPr>
        <p:spPr>
          <a:xfrm>
            <a:off x="685800" y="1676400"/>
            <a:ext cx="7772400" cy="4114800"/>
          </a:xfrm>
        </p:spPr>
        <p:txBody>
          <a:bodyPr/>
          <a:lstStyle/>
          <a:p>
            <a:pPr eaLnBrk="1" hangingPunct="1">
              <a:buFontTx/>
              <a:buNone/>
            </a:pPr>
            <a:r>
              <a:rPr lang="en-US" sz="1800" dirty="0" smtClean="0">
                <a:solidFill>
                  <a:srgbClr val="3333CC"/>
                </a:solidFill>
              </a:rPr>
              <a:t>All women should have their body mass index (BMI) calculated at least annually. </a:t>
            </a:r>
          </a:p>
          <a:p>
            <a:pPr eaLnBrk="1" hangingPunct="1">
              <a:buFontTx/>
              <a:buNone/>
            </a:pPr>
            <a:r>
              <a:rPr lang="en-US" sz="1800" dirty="0" smtClean="0">
                <a:solidFill>
                  <a:srgbClr val="3333CC"/>
                </a:solidFill>
              </a:rPr>
              <a:t>All women with BMIs </a:t>
            </a:r>
            <a:r>
              <a:rPr lang="en-US" sz="1800" u="sng" dirty="0" smtClean="0">
                <a:solidFill>
                  <a:srgbClr val="3333CC"/>
                </a:solidFill>
              </a:rPr>
              <a:t>&gt;</a:t>
            </a:r>
            <a:r>
              <a:rPr lang="en-US" sz="1800" dirty="0" smtClean="0">
                <a:solidFill>
                  <a:srgbClr val="3333CC"/>
                </a:solidFill>
              </a:rPr>
              <a:t> 26kg/m</a:t>
            </a:r>
            <a:r>
              <a:rPr lang="en-US" sz="1800" baseline="30000" dirty="0" smtClean="0">
                <a:solidFill>
                  <a:srgbClr val="3333CC"/>
                </a:solidFill>
              </a:rPr>
              <a:t>2</a:t>
            </a:r>
            <a:r>
              <a:rPr lang="en-US" sz="1800" dirty="0" smtClean="0">
                <a:solidFill>
                  <a:srgbClr val="3333CC"/>
                </a:solidFill>
              </a:rPr>
              <a:t> should be counseled about the risks to their own health, the risks for exceeding the overweight category, and the risks to future pregnancies, including infertility.  These women should be offered specific behavioral strategies to decrease caloric intake and increase physical activity and be encouraged to consider enrolling in structured weight loss programs. </a:t>
            </a:r>
          </a:p>
          <a:p>
            <a:pPr eaLnBrk="1" hangingPunct="1">
              <a:buFontTx/>
              <a:buNone/>
            </a:pPr>
            <a:r>
              <a:rPr lang="en-US" sz="1800" dirty="0" smtClean="0">
                <a:solidFill>
                  <a:srgbClr val="3333CC"/>
                </a:solidFill>
              </a:rPr>
              <a:t>All women with a BMI </a:t>
            </a:r>
            <a:r>
              <a:rPr lang="en-US" sz="1800" u="sng" dirty="0" smtClean="0">
                <a:solidFill>
                  <a:srgbClr val="3333CC"/>
                </a:solidFill>
              </a:rPr>
              <a:t>&lt;</a:t>
            </a:r>
            <a:r>
              <a:rPr lang="en-US" sz="1800" dirty="0" smtClean="0">
                <a:solidFill>
                  <a:srgbClr val="3333CC"/>
                </a:solidFill>
              </a:rPr>
              <a:t> 19.8kg/m</a:t>
            </a:r>
            <a:r>
              <a:rPr lang="en-US" sz="1800" baseline="30000" dirty="0" smtClean="0">
                <a:solidFill>
                  <a:srgbClr val="3333CC"/>
                </a:solidFill>
              </a:rPr>
              <a:t>2</a:t>
            </a:r>
            <a:r>
              <a:rPr lang="en-US" sz="1800" dirty="0" smtClean="0">
                <a:solidFill>
                  <a:srgbClr val="3333CC"/>
                </a:solidFill>
              </a:rPr>
              <a:t> should be counseled about the short- and long-term risks to their own health and the risks to future pregnancies, including infertility. All women with a low BMI should be assessed for eating disorders and distortions of body image. Women unwilling to consider and achieve weight gain may require referral for further evaluation of eating disorders.</a:t>
            </a:r>
          </a:p>
          <a:p>
            <a:pPr eaLnBrk="1" hangingPunct="1">
              <a:buFontTx/>
              <a:buNone/>
            </a:pPr>
            <a:endParaRPr lang="en-US" sz="1200" u="sng" dirty="0" smtClean="0">
              <a:solidFill>
                <a:srgbClr val="3333CC"/>
              </a:solidFill>
            </a:endParaRPr>
          </a:p>
          <a:p>
            <a:pPr eaLnBrk="1" hangingPunct="1">
              <a:buFontTx/>
              <a:buNone/>
            </a:pPr>
            <a:r>
              <a:rPr lang="en-US" sz="1800" b="1" dirty="0" smtClean="0">
                <a:solidFill>
                  <a:srgbClr val="3333CC"/>
                </a:solidFill>
              </a:rPr>
              <a:t>      Strength of evidence:  A	Quality of evidence: III</a:t>
            </a:r>
          </a:p>
          <a:p>
            <a:pPr eaLnBrk="1" hangingPunct="1">
              <a:buFontTx/>
              <a:buNone/>
            </a:pPr>
            <a:endParaRPr lang="en-US" sz="1800" b="1" dirty="0" smtClean="0">
              <a:solidFill>
                <a:srgbClr val="3333CC"/>
              </a:solidFill>
            </a:endParaRPr>
          </a:p>
        </p:txBody>
      </p:sp>
      <p:sp>
        <p:nvSpPr>
          <p:cNvPr id="77831" name="AutoShape 7">
            <a:hlinkClick r:id="rId2"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14400" y="304800"/>
            <a:ext cx="7772400" cy="1143000"/>
          </a:xfrm>
        </p:spPr>
        <p:txBody>
          <a:bodyPr/>
          <a:lstStyle/>
          <a:p>
            <a:pPr eaLnBrk="1" hangingPunct="1"/>
            <a:r>
              <a:rPr lang="en-US" sz="3600" b="1" dirty="0" smtClean="0">
                <a:solidFill>
                  <a:srgbClr val="3333CC"/>
                </a:solidFill>
              </a:rPr>
              <a:t>Nutrient Intake</a:t>
            </a:r>
          </a:p>
        </p:txBody>
      </p:sp>
      <p:sp>
        <p:nvSpPr>
          <p:cNvPr id="64514" name="Rectangle 3"/>
          <p:cNvSpPr>
            <a:spLocks noGrp="1" noChangeArrowheads="1"/>
          </p:cNvSpPr>
          <p:nvPr>
            <p:ph type="body" idx="1"/>
          </p:nvPr>
        </p:nvSpPr>
        <p:spPr>
          <a:xfrm>
            <a:off x="228600" y="1752600"/>
            <a:ext cx="8610600" cy="4648200"/>
          </a:xfrm>
        </p:spPr>
        <p:txBody>
          <a:bodyPr/>
          <a:lstStyle/>
          <a:p>
            <a:pPr marL="400050" indent="-400050" eaLnBrk="1" hangingPunct="1">
              <a:lnSpc>
                <a:spcPct val="90000"/>
              </a:lnSpc>
              <a:buFontTx/>
              <a:buNone/>
            </a:pPr>
            <a:r>
              <a:rPr lang="en-US" sz="2000" dirty="0" smtClean="0">
                <a:solidFill>
                  <a:srgbClr val="3333CC"/>
                </a:solidFill>
              </a:rPr>
              <a:t>All women of reproductive age should be assessed for nutritional adequacy and receive a recommendation to take a multivitamin supplement if any question of ability to meet the recommended daily allowance through food sources is uncovered. </a:t>
            </a:r>
          </a:p>
          <a:p>
            <a:pPr marL="400050" indent="-400050" eaLnBrk="1" hangingPunct="1">
              <a:lnSpc>
                <a:spcPct val="90000"/>
              </a:lnSpc>
              <a:buFontTx/>
              <a:buNone/>
            </a:pPr>
            <a:r>
              <a:rPr lang="en-US" sz="2000" dirty="0" smtClean="0">
                <a:solidFill>
                  <a:srgbClr val="3333CC"/>
                </a:solidFill>
              </a:rPr>
              <a:t>Care must be taken to counsel against ingesting supplements in excess of the recommended daily allowance.</a:t>
            </a:r>
          </a:p>
          <a:p>
            <a:pPr algn="ctr" eaLnBrk="1" hangingPunct="1">
              <a:buFontTx/>
              <a:buNone/>
            </a:pPr>
            <a:r>
              <a:rPr lang="en-US" sz="3100" b="1" dirty="0" smtClean="0">
                <a:solidFill>
                  <a:srgbClr val="3333CC"/>
                </a:solidFill>
              </a:rPr>
              <a:t> </a:t>
            </a: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r>
              <a:rPr lang="en-US" sz="3100" b="1" dirty="0" smtClean="0">
                <a:solidFill>
                  <a:srgbClr val="3333CC"/>
                </a:solidFill>
              </a:rPr>
              <a:t>  </a:t>
            </a:r>
            <a:r>
              <a:rPr lang="en-US" sz="2000" b="1" dirty="0" smtClean="0">
                <a:solidFill>
                  <a:srgbClr val="3333CC"/>
                </a:solidFill>
              </a:rPr>
              <a:t>Strength of evidence: A    Quality of evidence: III</a:t>
            </a:r>
            <a:endParaRPr lang="en-US" sz="2400" b="1" dirty="0" smtClean="0">
              <a:solidFill>
                <a:srgbClr val="3333CC"/>
              </a:solidFill>
            </a:endParaRPr>
          </a:p>
          <a:p>
            <a:pPr eaLnBrk="1" hangingPunct="1"/>
            <a:endParaRPr lang="en-US" sz="2400" b="1" dirty="0" smtClean="0"/>
          </a:p>
        </p:txBody>
      </p:sp>
      <p:sp>
        <p:nvSpPr>
          <p:cNvPr id="187397" name="AutoShape 5">
            <a:hlinkClick r:id="rId2"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graphicFrame>
        <p:nvGraphicFramePr>
          <p:cNvPr id="5" name="Table 4"/>
          <p:cNvGraphicFramePr>
            <a:graphicFrameLocks noGrp="1"/>
          </p:cNvGraphicFramePr>
          <p:nvPr/>
        </p:nvGraphicFramePr>
        <p:xfrm>
          <a:off x="1905000" y="3581400"/>
          <a:ext cx="5410200" cy="2235200"/>
        </p:xfrm>
        <a:graphic>
          <a:graphicData uri="http://schemas.openxmlformats.org/drawingml/2006/table">
            <a:tbl>
              <a:tblPr firstRow="1" bandRow="1">
                <a:tableStyleId>{5C22544A-7EE6-4342-B048-85BDC9FD1C3A}</a:tableStyleId>
              </a:tblPr>
              <a:tblGrid>
                <a:gridCol w="1339215"/>
                <a:gridCol w="4070985"/>
              </a:tblGrid>
              <a:tr h="381000">
                <a:tc>
                  <a:txBody>
                    <a:bodyPr/>
                    <a:lstStyle/>
                    <a:p>
                      <a:r>
                        <a:rPr lang="en-US" sz="1800" b="1" dirty="0" smtClean="0">
                          <a:solidFill>
                            <a:schemeClr val="accent2"/>
                          </a:solidFill>
                        </a:rPr>
                        <a:t>Nutrient</a:t>
                      </a:r>
                      <a:endParaRPr lang="en-US" dirty="0">
                        <a:solidFill>
                          <a:schemeClr val="accent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RDA for women of childbearing age</a:t>
                      </a:r>
                    </a:p>
                  </a:txBody>
                  <a:tcPr/>
                </a:tc>
              </a:tr>
              <a:tr h="370840">
                <a:tc>
                  <a:txBody>
                    <a:bodyPr/>
                    <a:lstStyle/>
                    <a:p>
                      <a:r>
                        <a:rPr lang="en-US" sz="1800" dirty="0" smtClean="0"/>
                        <a:t>Folic acid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400 </a:t>
                      </a:r>
                      <a:r>
                        <a:rPr lang="en-US" sz="1800" dirty="0" err="1" smtClean="0"/>
                        <a:t>ug</a:t>
                      </a:r>
                      <a:r>
                        <a:rPr lang="en-US" sz="1800" dirty="0" smtClean="0"/>
                        <a:t> daily</a:t>
                      </a:r>
                    </a:p>
                  </a:txBody>
                  <a:tcPr/>
                </a:tc>
              </a:tr>
              <a:tr h="370840">
                <a:tc>
                  <a:txBody>
                    <a:bodyPr/>
                    <a:lstStyle/>
                    <a:p>
                      <a:r>
                        <a:rPr lang="en-US" sz="1800" dirty="0" smtClean="0"/>
                        <a:t>Vitamin 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600 IU daily</a:t>
                      </a:r>
                    </a:p>
                  </a:txBody>
                  <a:tcPr/>
                </a:tc>
              </a:tr>
              <a:tr h="370840">
                <a:tc>
                  <a:txBody>
                    <a:bodyPr/>
                    <a:lstStyle/>
                    <a:p>
                      <a:r>
                        <a:rPr lang="en-US" sz="1800" dirty="0" smtClean="0"/>
                        <a:t>Calcium</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1000 mg daily</a:t>
                      </a:r>
                    </a:p>
                  </a:txBody>
                  <a:tcPr/>
                </a:tc>
              </a:tr>
              <a:tr h="370840">
                <a:tc>
                  <a:txBody>
                    <a:bodyPr/>
                    <a:lstStyle/>
                    <a:p>
                      <a:r>
                        <a:rPr lang="en-US" sz="1800" dirty="0" smtClean="0"/>
                        <a:t>Iron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15 -18 mg daily</a:t>
                      </a:r>
                    </a:p>
                  </a:txBody>
                  <a:tcPr/>
                </a:tc>
              </a:tr>
              <a:tr h="370840">
                <a:tc>
                  <a:txBody>
                    <a:bodyPr/>
                    <a:lstStyle/>
                    <a:p>
                      <a:r>
                        <a:rPr lang="en-US" sz="1800" dirty="0" smtClean="0"/>
                        <a:t>Iodine</a:t>
                      </a:r>
                      <a:endParaRPr lang="en-US" dirty="0"/>
                    </a:p>
                  </a:txBody>
                  <a:tcPr/>
                </a:tc>
                <a:tc>
                  <a:txBody>
                    <a:bodyPr/>
                    <a:lstStyle/>
                    <a:p>
                      <a:pPr algn="ctr"/>
                      <a:r>
                        <a:rPr lang="en-US" sz="1800" dirty="0" smtClean="0"/>
                        <a:t>150 mg daily</a:t>
                      </a:r>
                      <a:endParaRPr lang="en-US" dirty="0"/>
                    </a:p>
                  </a:txBody>
                  <a:tcPr/>
                </a:tc>
              </a:tr>
            </a:tbl>
          </a:graphicData>
        </a:graphic>
      </p:graphicFrame>
      <p:pic>
        <p:nvPicPr>
          <p:cNvPr id="6" name="Picture 5" descr="healthy-food.jpg"/>
          <p:cNvPicPr>
            <a:picLocks noChangeAspect="1"/>
          </p:cNvPicPr>
          <p:nvPr/>
        </p:nvPicPr>
        <p:blipFill>
          <a:blip r:embed="rId3"/>
          <a:stretch>
            <a:fillRect/>
          </a:stretch>
        </p:blipFill>
        <p:spPr>
          <a:xfrm>
            <a:off x="26971" y="0"/>
            <a:ext cx="2487629" cy="1447800"/>
          </a:xfrm>
          <a:prstGeom prst="rect">
            <a:avLst/>
          </a:prstGeom>
        </p:spPr>
      </p:pic>
      <p:pic>
        <p:nvPicPr>
          <p:cNvPr id="7" name="Picture 6" descr="vitamins.jpg"/>
          <p:cNvPicPr>
            <a:picLocks noChangeAspect="1"/>
          </p:cNvPicPr>
          <p:nvPr/>
        </p:nvPicPr>
        <p:blipFill>
          <a:blip r:embed="rId4"/>
          <a:stretch>
            <a:fillRect/>
          </a:stretch>
        </p:blipFill>
        <p:spPr>
          <a:xfrm>
            <a:off x="7114902" y="1"/>
            <a:ext cx="2029098"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381000"/>
            <a:ext cx="7772400" cy="1143000"/>
          </a:xfrm>
        </p:spPr>
        <p:txBody>
          <a:bodyPr/>
          <a:lstStyle/>
          <a:p>
            <a:pPr eaLnBrk="1" hangingPunct="1"/>
            <a:r>
              <a:rPr lang="en-US" sz="3600" b="1" dirty="0" err="1" smtClean="0">
                <a:solidFill>
                  <a:srgbClr val="3333CC"/>
                </a:solidFill>
              </a:rPr>
              <a:t>Folate</a:t>
            </a:r>
            <a:r>
              <a:rPr lang="en-US" sz="3600" b="1" dirty="0" smtClean="0">
                <a:solidFill>
                  <a:srgbClr val="3333CC"/>
                </a:solidFill>
              </a:rPr>
              <a:t> and Folic Acid Intake</a:t>
            </a:r>
          </a:p>
        </p:txBody>
      </p:sp>
      <p:sp>
        <p:nvSpPr>
          <p:cNvPr id="65538" name="Rectangle 3"/>
          <p:cNvSpPr>
            <a:spLocks noGrp="1" noChangeArrowheads="1"/>
          </p:cNvSpPr>
          <p:nvPr>
            <p:ph type="body" idx="1"/>
          </p:nvPr>
        </p:nvSpPr>
        <p:spPr>
          <a:xfrm>
            <a:off x="685800" y="1981200"/>
            <a:ext cx="8077200" cy="4114800"/>
          </a:xfrm>
        </p:spPr>
        <p:txBody>
          <a:bodyPr/>
          <a:lstStyle/>
          <a:p>
            <a:pPr eaLnBrk="1" hangingPunct="1">
              <a:buFontTx/>
              <a:buNone/>
            </a:pPr>
            <a:r>
              <a:rPr lang="en-US" sz="2400" dirty="0" smtClean="0">
                <a:solidFill>
                  <a:srgbClr val="3333CC"/>
                </a:solidFill>
              </a:rPr>
              <a:t>All women of reproductive age should be advised to </a:t>
            </a:r>
          </a:p>
          <a:p>
            <a:pPr eaLnBrk="1" hangingPunct="1">
              <a:buFontTx/>
              <a:buNone/>
            </a:pPr>
            <a:r>
              <a:rPr lang="en-US" sz="2400" dirty="0" smtClean="0">
                <a:solidFill>
                  <a:srgbClr val="3333CC"/>
                </a:solidFill>
              </a:rPr>
              <a:t>	ingest 0.4mg(400</a:t>
            </a:r>
            <a:r>
              <a:rPr lang="en-US" sz="2400" dirty="0" smtClean="0">
                <a:solidFill>
                  <a:srgbClr val="3333CC"/>
                </a:solidFill>
                <a:cs typeface="Arial" pitchFamily="34" charset="0"/>
              </a:rPr>
              <a:t>µg) of synthetic folic acid daily from </a:t>
            </a:r>
          </a:p>
          <a:p>
            <a:pPr eaLnBrk="1" hangingPunct="1">
              <a:buFontTx/>
              <a:buNone/>
            </a:pPr>
            <a:r>
              <a:rPr lang="en-US" sz="2400" dirty="0" smtClean="0">
                <a:solidFill>
                  <a:srgbClr val="3333CC"/>
                </a:solidFill>
                <a:cs typeface="Arial" pitchFamily="34" charset="0"/>
              </a:rPr>
              <a:t>	fortified foods and/or supplements and to consume a </a:t>
            </a:r>
          </a:p>
          <a:p>
            <a:pPr eaLnBrk="1" hangingPunct="1">
              <a:buFontTx/>
              <a:buNone/>
            </a:pPr>
            <a:r>
              <a:rPr lang="en-US" sz="2400" dirty="0" smtClean="0">
                <a:solidFill>
                  <a:srgbClr val="3333CC"/>
                </a:solidFill>
                <a:cs typeface="Arial" pitchFamily="34" charset="0"/>
              </a:rPr>
              <a:t>	balanced, healthy diet of </a:t>
            </a:r>
            <a:r>
              <a:rPr lang="en-US" sz="2400" dirty="0" err="1" smtClean="0">
                <a:solidFill>
                  <a:srgbClr val="3333CC"/>
                </a:solidFill>
                <a:cs typeface="Arial" pitchFamily="34" charset="0"/>
              </a:rPr>
              <a:t>folate</a:t>
            </a:r>
            <a:r>
              <a:rPr lang="en-US" sz="2400" dirty="0" smtClean="0">
                <a:solidFill>
                  <a:srgbClr val="3333CC"/>
                </a:solidFill>
                <a:cs typeface="Arial" pitchFamily="34" charset="0"/>
              </a:rPr>
              <a:t>-rich food.</a:t>
            </a:r>
          </a:p>
          <a:p>
            <a:pPr eaLnBrk="1" hangingPunct="1">
              <a:buFontTx/>
              <a:buNone/>
            </a:pPr>
            <a:r>
              <a:rPr lang="en-US" sz="2400" dirty="0" smtClean="0">
                <a:solidFill>
                  <a:srgbClr val="3333CC"/>
                </a:solidFill>
                <a:cs typeface="Arial" pitchFamily="34" charset="0"/>
              </a:rPr>
              <a:t>Women with a history of neural tube defects should be counseled to take a larger dose of folic acid, up to 4mg.</a:t>
            </a:r>
            <a:r>
              <a:rPr lang="en-US" b="1" dirty="0" smtClean="0">
                <a:solidFill>
                  <a:srgbClr val="FF0000"/>
                </a:solidFill>
                <a:cs typeface="Arial" pitchFamily="34" charset="0"/>
              </a:rPr>
              <a:t> </a:t>
            </a:r>
          </a:p>
          <a:p>
            <a:pPr eaLnBrk="1" hangingPunct="1">
              <a:buFontTx/>
              <a:buNone/>
            </a:pPr>
            <a:r>
              <a:rPr lang="en-US" sz="4400" b="1" dirty="0" smtClean="0">
                <a:solidFill>
                  <a:srgbClr val="FF0000"/>
                </a:solidFill>
              </a:rPr>
              <a:t> </a:t>
            </a:r>
            <a:endParaRPr lang="en-US" sz="3500" b="1" dirty="0" smtClean="0">
              <a:solidFill>
                <a:srgbClr val="3333CC"/>
              </a:solidFill>
            </a:endParaRPr>
          </a:p>
          <a:p>
            <a:pPr eaLnBrk="1" hangingPunct="1">
              <a:buFontTx/>
              <a:buNone/>
            </a:pPr>
            <a:r>
              <a:rPr lang="en-US" sz="2400" b="1" dirty="0" smtClean="0">
                <a:solidFill>
                  <a:srgbClr val="3333CC"/>
                </a:solidFill>
              </a:rPr>
              <a:t>Strength of evidence:  A	  Quality of evidence:   I-a</a:t>
            </a:r>
          </a:p>
          <a:p>
            <a:pPr eaLnBrk="1" hangingPunct="1"/>
            <a:endParaRPr lang="en-US" sz="2400" dirty="0" smtClean="0"/>
          </a:p>
        </p:txBody>
      </p:sp>
      <p:sp>
        <p:nvSpPr>
          <p:cNvPr id="188421" name="AutoShape 5">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0" y="304800"/>
            <a:ext cx="7772400" cy="1143000"/>
          </a:xfrm>
        </p:spPr>
        <p:txBody>
          <a:bodyPr/>
          <a:lstStyle/>
          <a:p>
            <a:pPr eaLnBrk="1" hangingPunct="1"/>
            <a:r>
              <a:rPr lang="en-US" sz="3600" b="1" dirty="0" smtClean="0">
                <a:solidFill>
                  <a:srgbClr val="3333CC"/>
                </a:solidFill>
              </a:rPr>
              <a:t>Immunizations</a:t>
            </a:r>
          </a:p>
        </p:txBody>
      </p:sp>
      <p:sp>
        <p:nvSpPr>
          <p:cNvPr id="66562" name="Rectangle 3"/>
          <p:cNvSpPr>
            <a:spLocks noGrp="1" noChangeArrowheads="1"/>
          </p:cNvSpPr>
          <p:nvPr>
            <p:ph type="body" idx="1"/>
          </p:nvPr>
        </p:nvSpPr>
        <p:spPr>
          <a:xfrm>
            <a:off x="457200" y="1600200"/>
            <a:ext cx="8382000" cy="2286000"/>
          </a:xfrm>
        </p:spPr>
        <p:txBody>
          <a:bodyPr/>
          <a:lstStyle/>
          <a:p>
            <a:pPr eaLnBrk="1" hangingPunct="1">
              <a:buFontTx/>
              <a:buNone/>
            </a:pPr>
            <a:r>
              <a:rPr lang="en-US" sz="2200" dirty="0" smtClean="0">
                <a:solidFill>
                  <a:srgbClr val="3333CC"/>
                </a:solidFill>
              </a:rPr>
              <a:t>All women of reproductive age should be up to date on their immunizations, especially the </a:t>
            </a:r>
            <a:r>
              <a:rPr lang="en-US" sz="2200" dirty="0" err="1" smtClean="0">
                <a:solidFill>
                  <a:srgbClr val="3333CC"/>
                </a:solidFill>
              </a:rPr>
              <a:t>Tdap</a:t>
            </a:r>
            <a:r>
              <a:rPr lang="en-US" sz="2200" dirty="0" smtClean="0">
                <a:solidFill>
                  <a:srgbClr val="3333CC"/>
                </a:solidFill>
              </a:rPr>
              <a:t> (Tetanus-diphtheria-</a:t>
            </a:r>
            <a:r>
              <a:rPr lang="en-US" sz="2200" dirty="0" err="1" smtClean="0">
                <a:solidFill>
                  <a:srgbClr val="3333CC"/>
                </a:solidFill>
              </a:rPr>
              <a:t>pertussis</a:t>
            </a:r>
            <a:r>
              <a:rPr lang="en-US" sz="2200" dirty="0" smtClean="0">
                <a:solidFill>
                  <a:srgbClr val="3333CC"/>
                </a:solidFill>
              </a:rPr>
              <a:t>) and MMR (measles, mumps, and rubella) vaccines.</a:t>
            </a:r>
          </a:p>
          <a:p>
            <a:pPr eaLnBrk="1" hangingPunct="1">
              <a:buFontTx/>
              <a:buNone/>
            </a:pPr>
            <a:r>
              <a:rPr lang="en-US" sz="2200" dirty="0" smtClean="0">
                <a:solidFill>
                  <a:srgbClr val="3333CC"/>
                </a:solidFill>
              </a:rPr>
              <a:t>They should be screened annually for medical, lifestyle, and occupational risks for other infections and be offered indicated immunizations and counseling.</a:t>
            </a:r>
          </a:p>
          <a:p>
            <a:pPr eaLnBrk="1" hangingPunct="1">
              <a:buFontTx/>
              <a:buNone/>
            </a:pPr>
            <a:endParaRPr lang="en-US" sz="2200" dirty="0" smtClean="0"/>
          </a:p>
        </p:txBody>
      </p:sp>
      <p:sp>
        <p:nvSpPr>
          <p:cNvPr id="7885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pic>
        <p:nvPicPr>
          <p:cNvPr id="5" name="Picture 4" descr="getty_rf_photo_of_woman_receiving_hpv_vaccine.jpg"/>
          <p:cNvPicPr>
            <a:picLocks noChangeAspect="1"/>
          </p:cNvPicPr>
          <p:nvPr/>
        </p:nvPicPr>
        <p:blipFill>
          <a:blip r:embed="rId3"/>
          <a:stretch>
            <a:fillRect/>
          </a:stretch>
        </p:blipFill>
        <p:spPr>
          <a:xfrm>
            <a:off x="4876800" y="3657600"/>
            <a:ext cx="3693583" cy="2509838"/>
          </a:xfrm>
          <a:prstGeom prst="rect">
            <a:avLst/>
          </a:prstGeom>
        </p:spPr>
      </p:pic>
      <p:sp>
        <p:nvSpPr>
          <p:cNvPr id="6" name="TextBox 5"/>
          <p:cNvSpPr txBox="1"/>
          <p:nvPr/>
        </p:nvSpPr>
        <p:spPr>
          <a:xfrm>
            <a:off x="685800" y="4191000"/>
            <a:ext cx="4038600" cy="830997"/>
          </a:xfrm>
          <a:prstGeom prst="rect">
            <a:avLst/>
          </a:prstGeom>
          <a:noFill/>
        </p:spPr>
        <p:txBody>
          <a:bodyPr wrap="square" rtlCol="0">
            <a:spAutoFit/>
          </a:bodyPr>
          <a:lstStyle/>
          <a:p>
            <a:pPr eaLnBrk="1" hangingPunct="1">
              <a:buFontTx/>
              <a:buNone/>
            </a:pPr>
            <a:r>
              <a:rPr lang="en-US" sz="2400" dirty="0" smtClean="0">
                <a:solidFill>
                  <a:srgbClr val="3333CC"/>
                </a:solidFill>
              </a:rPr>
              <a:t>Strength of evidence:  A	</a:t>
            </a:r>
          </a:p>
          <a:p>
            <a:pPr eaLnBrk="1" hangingPunct="1">
              <a:buFontTx/>
              <a:buNone/>
            </a:pPr>
            <a:r>
              <a:rPr lang="en-US" sz="2400" dirty="0" smtClean="0">
                <a:solidFill>
                  <a:srgbClr val="3333CC"/>
                </a:solidFill>
              </a:rPr>
              <a:t>Quality of evidence: III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81000"/>
            <a:ext cx="6705600" cy="1143000"/>
          </a:xfrm>
        </p:spPr>
        <p:txBody>
          <a:bodyPr/>
          <a:lstStyle/>
          <a:p>
            <a:pPr eaLnBrk="1" hangingPunct="1">
              <a:defRPr/>
            </a:pPr>
            <a:r>
              <a:rPr lang="en-US" sz="3600" b="1" dirty="0" smtClean="0">
                <a:solidFill>
                  <a:srgbClr val="3333CC"/>
                </a:solidFill>
              </a:rPr>
              <a:t>Infectious Diseases</a:t>
            </a:r>
            <a:r>
              <a:rPr lang="en-US" sz="4000" b="1" dirty="0" smtClean="0">
                <a:solidFill>
                  <a:srgbClr val="3333CC"/>
                </a:solidFill>
                <a:effectLst>
                  <a:outerShdw blurRad="38100" dist="38100" dir="2700000" algn="tl">
                    <a:srgbClr val="DDDDDD"/>
                  </a:outerShdw>
                </a:effectLst>
              </a:rPr>
              <a:t/>
            </a:r>
            <a:br>
              <a:rPr lang="en-US" sz="4000" b="1" dirty="0" smtClean="0">
                <a:solidFill>
                  <a:srgbClr val="3333CC"/>
                </a:solidFill>
                <a:effectLst>
                  <a:outerShdw blurRad="38100" dist="38100" dir="2700000" algn="tl">
                    <a:srgbClr val="DDDDDD"/>
                  </a:outerShdw>
                </a:effectLst>
              </a:rPr>
            </a:br>
            <a:r>
              <a:rPr lang="en-US" sz="1400" b="1" i="1" dirty="0" smtClean="0">
                <a:solidFill>
                  <a:srgbClr val="3333FF"/>
                </a:solidFill>
              </a:rPr>
              <a:t>Click on the following links for more information on each disease</a:t>
            </a:r>
          </a:p>
        </p:txBody>
      </p:sp>
      <p:sp>
        <p:nvSpPr>
          <p:cNvPr id="43010" name="Rectangle 3"/>
          <p:cNvSpPr>
            <a:spLocks noGrp="1" noChangeArrowheads="1"/>
          </p:cNvSpPr>
          <p:nvPr>
            <p:ph type="body" sz="half"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numCol="2" spcCol="457200"/>
          <a:lstStyle/>
          <a:p>
            <a:pPr marL="0" indent="0" eaLnBrk="1" hangingPunct="1">
              <a:buNone/>
              <a:defRPr/>
            </a:pPr>
            <a:r>
              <a:rPr lang="en-US" sz="2000" dirty="0">
                <a:solidFill>
                  <a:srgbClr val="3333CC"/>
                </a:solidFill>
                <a:hlinkClick r:id="rId2" action="ppaction://hlinksldjump"/>
              </a:rPr>
              <a:t>Human papillomavirus (HPV)</a:t>
            </a:r>
            <a:endParaRPr lang="en-US" sz="2000" dirty="0">
              <a:solidFill>
                <a:srgbClr val="3333CC"/>
              </a:solidFill>
            </a:endParaRPr>
          </a:p>
          <a:p>
            <a:pPr marL="0" indent="0" eaLnBrk="1" hangingPunct="1">
              <a:buFontTx/>
              <a:buNone/>
              <a:defRPr/>
            </a:pPr>
            <a:r>
              <a:rPr lang="en-US" sz="2000" dirty="0" smtClean="0">
                <a:solidFill>
                  <a:srgbClr val="3333FF"/>
                </a:solidFill>
                <a:hlinkClick r:id="rId3" action="ppaction://hlinksldjump"/>
              </a:rPr>
              <a:t>Human </a:t>
            </a:r>
            <a:r>
              <a:rPr lang="en-US" sz="2000" dirty="0">
                <a:solidFill>
                  <a:srgbClr val="3333FF"/>
                </a:solidFill>
                <a:hlinkClick r:id="rId3" action="ppaction://hlinksldjump"/>
              </a:rPr>
              <a:t>immunodeficiency virus</a:t>
            </a:r>
            <a:endParaRPr lang="en-US" sz="2000" dirty="0">
              <a:solidFill>
                <a:srgbClr val="3333FF"/>
              </a:solidFill>
            </a:endParaRPr>
          </a:p>
          <a:p>
            <a:pPr marL="0" indent="0" eaLnBrk="1" hangingPunct="1">
              <a:buFontTx/>
              <a:buNone/>
              <a:defRPr/>
            </a:pPr>
            <a:r>
              <a:rPr lang="en-US" sz="2000" dirty="0">
                <a:solidFill>
                  <a:srgbClr val="3333FF"/>
                </a:solidFill>
                <a:hlinkClick r:id="rId4" action="ppaction://hlinksldjump"/>
              </a:rPr>
              <a:t>Hepatitis </a:t>
            </a:r>
            <a:r>
              <a:rPr lang="en-US" sz="2000" dirty="0" smtClean="0">
                <a:solidFill>
                  <a:srgbClr val="3333FF"/>
                </a:solidFill>
                <a:hlinkClick r:id="rId4" action="ppaction://hlinksldjump"/>
              </a:rPr>
              <a:t>C</a:t>
            </a:r>
            <a:r>
              <a:rPr lang="en-US" sz="2000" dirty="0" smtClean="0">
                <a:solidFill>
                  <a:srgbClr val="3333FF"/>
                </a:solidFill>
              </a:rPr>
              <a:t>	</a:t>
            </a:r>
            <a:endParaRPr lang="en-US" sz="2000" dirty="0">
              <a:solidFill>
                <a:srgbClr val="3333FF"/>
              </a:solidFill>
            </a:endParaRPr>
          </a:p>
          <a:p>
            <a:pPr marL="0" indent="0" eaLnBrk="1" hangingPunct="1">
              <a:buFontTx/>
              <a:buNone/>
              <a:defRPr/>
            </a:pPr>
            <a:r>
              <a:rPr lang="en-US" sz="2000" dirty="0">
                <a:solidFill>
                  <a:srgbClr val="3333FF"/>
                </a:solidFill>
                <a:hlinkClick r:id="rId5" action="ppaction://hlinksldjump"/>
              </a:rPr>
              <a:t>Tuberculosis</a:t>
            </a:r>
            <a:endParaRPr lang="en-US" sz="2000" dirty="0">
              <a:solidFill>
                <a:srgbClr val="3333FF"/>
              </a:solidFill>
            </a:endParaRPr>
          </a:p>
          <a:p>
            <a:pPr marL="0" indent="0" eaLnBrk="1" hangingPunct="1">
              <a:buFontTx/>
              <a:buNone/>
              <a:defRPr/>
            </a:pPr>
            <a:r>
              <a:rPr lang="en-US" sz="2000" dirty="0">
                <a:solidFill>
                  <a:srgbClr val="3333FF"/>
                </a:solidFill>
                <a:hlinkClick r:id="rId6" action="ppaction://hlinksldjump"/>
              </a:rPr>
              <a:t>Toxoplasmosis</a:t>
            </a:r>
            <a:endParaRPr lang="en-US" sz="2000" dirty="0">
              <a:solidFill>
                <a:srgbClr val="3333FF"/>
              </a:solidFill>
            </a:endParaRPr>
          </a:p>
          <a:p>
            <a:pPr marL="0" indent="0" eaLnBrk="1" hangingPunct="1">
              <a:buFontTx/>
              <a:buNone/>
              <a:defRPr/>
            </a:pPr>
            <a:r>
              <a:rPr lang="en-US" sz="2000" dirty="0">
                <a:solidFill>
                  <a:srgbClr val="3333FF"/>
                </a:solidFill>
                <a:hlinkClick r:id="rId7" action="ppaction://hlinksldjump"/>
              </a:rPr>
              <a:t>Cytomegalovirus</a:t>
            </a:r>
            <a:endParaRPr lang="en-US" sz="2000" dirty="0">
              <a:solidFill>
                <a:srgbClr val="3333FF"/>
              </a:solidFill>
            </a:endParaRPr>
          </a:p>
          <a:p>
            <a:pPr marL="0" indent="0" eaLnBrk="1" hangingPunct="1">
              <a:buFontTx/>
              <a:buNone/>
              <a:defRPr/>
            </a:pPr>
            <a:r>
              <a:rPr lang="en-US" sz="2000" dirty="0">
                <a:solidFill>
                  <a:srgbClr val="3333FF"/>
                </a:solidFill>
                <a:hlinkClick r:id="rId8" action="ppaction://hlinksldjump"/>
              </a:rPr>
              <a:t>Listerosis</a:t>
            </a:r>
            <a:endParaRPr lang="en-US" sz="2000" dirty="0">
              <a:solidFill>
                <a:srgbClr val="3333FF"/>
              </a:solidFill>
            </a:endParaRPr>
          </a:p>
          <a:p>
            <a:pPr marL="0" indent="0" eaLnBrk="1" hangingPunct="1">
              <a:buFontTx/>
              <a:buNone/>
              <a:defRPr/>
            </a:pPr>
            <a:r>
              <a:rPr lang="en-US" sz="2000" dirty="0">
                <a:solidFill>
                  <a:srgbClr val="3333FF"/>
                </a:solidFill>
                <a:hlinkClick r:id="rId9" action="ppaction://hlinksldjump"/>
              </a:rPr>
              <a:t>Parvovirus</a:t>
            </a:r>
            <a:endParaRPr lang="en-US" sz="2000" dirty="0">
              <a:solidFill>
                <a:srgbClr val="3333FF"/>
              </a:solidFill>
            </a:endParaRPr>
          </a:p>
          <a:p>
            <a:pPr marL="0" indent="0" eaLnBrk="1" hangingPunct="1">
              <a:buFontTx/>
              <a:buNone/>
              <a:defRPr/>
            </a:pPr>
            <a:r>
              <a:rPr lang="en-US" sz="2000" dirty="0">
                <a:solidFill>
                  <a:srgbClr val="3333FF"/>
                </a:solidFill>
                <a:hlinkClick r:id="rId10" action="ppaction://hlinksldjump"/>
              </a:rPr>
              <a:t>Malaria</a:t>
            </a:r>
            <a:endParaRPr lang="en-US" sz="2000" dirty="0">
              <a:solidFill>
                <a:srgbClr val="3333FF"/>
              </a:solidFill>
            </a:endParaRPr>
          </a:p>
          <a:p>
            <a:pPr marL="0" indent="0" eaLnBrk="1" hangingPunct="1">
              <a:buFontTx/>
              <a:buNone/>
              <a:defRPr/>
            </a:pPr>
            <a:endParaRPr lang="en-US" sz="2000" dirty="0" smtClean="0">
              <a:solidFill>
                <a:srgbClr val="3333FF"/>
              </a:solidFill>
              <a:hlinkClick r:id="rId11" action="ppaction://hlinksldjump"/>
            </a:endParaRPr>
          </a:p>
          <a:p>
            <a:pPr marL="0" indent="0" eaLnBrk="1" hangingPunct="1">
              <a:buFontTx/>
              <a:buNone/>
              <a:defRPr/>
            </a:pPr>
            <a:endParaRPr lang="en-US" sz="2000" dirty="0">
              <a:solidFill>
                <a:srgbClr val="3333FF"/>
              </a:solidFill>
              <a:hlinkClick r:id="rId11" action="ppaction://hlinksldjump"/>
            </a:endParaRPr>
          </a:p>
          <a:p>
            <a:pPr marL="0" indent="0" eaLnBrk="1" hangingPunct="1">
              <a:buFontTx/>
              <a:buNone/>
              <a:defRPr/>
            </a:pPr>
            <a:r>
              <a:rPr lang="en-US" sz="2000" dirty="0" smtClean="0">
                <a:solidFill>
                  <a:srgbClr val="3333FF"/>
                </a:solidFill>
                <a:hlinkClick r:id="rId11" action="ppaction://hlinksldjump"/>
              </a:rPr>
              <a:t>Gonorrhea</a:t>
            </a:r>
            <a:endParaRPr lang="en-US" sz="2000" dirty="0">
              <a:solidFill>
                <a:srgbClr val="3333FF"/>
              </a:solidFill>
            </a:endParaRPr>
          </a:p>
          <a:p>
            <a:pPr marL="0" indent="0" eaLnBrk="1" hangingPunct="1">
              <a:buFontTx/>
              <a:buNone/>
              <a:defRPr/>
            </a:pPr>
            <a:r>
              <a:rPr lang="en-US" sz="2000" dirty="0">
                <a:solidFill>
                  <a:srgbClr val="3333FF"/>
                </a:solidFill>
                <a:hlinkClick r:id="rId12" action="ppaction://hlinksldjump"/>
              </a:rPr>
              <a:t>Chlamydia</a:t>
            </a:r>
            <a:endParaRPr lang="en-US" sz="2000" dirty="0">
              <a:solidFill>
                <a:srgbClr val="3333FF"/>
              </a:solidFill>
            </a:endParaRPr>
          </a:p>
          <a:p>
            <a:pPr marL="0" indent="0" eaLnBrk="1" hangingPunct="1">
              <a:buFontTx/>
              <a:buNone/>
              <a:defRPr/>
            </a:pPr>
            <a:r>
              <a:rPr lang="en-US" sz="2000" dirty="0">
                <a:solidFill>
                  <a:srgbClr val="3333FF"/>
                </a:solidFill>
                <a:hlinkClick r:id="rId13" action="ppaction://hlinksldjump"/>
              </a:rPr>
              <a:t>Syphilis</a:t>
            </a:r>
            <a:endParaRPr lang="en-US" sz="2000" dirty="0">
              <a:solidFill>
                <a:srgbClr val="3333CC"/>
              </a:solidFill>
            </a:endParaRPr>
          </a:p>
          <a:p>
            <a:pPr marL="0" indent="0" eaLnBrk="1" hangingPunct="1">
              <a:buFontTx/>
              <a:buNone/>
              <a:defRPr/>
            </a:pPr>
            <a:r>
              <a:rPr lang="en-US" sz="2000" dirty="0">
                <a:solidFill>
                  <a:srgbClr val="3333CC"/>
                </a:solidFill>
                <a:hlinkClick r:id="rId14" action="ppaction://hlinksldjump"/>
              </a:rPr>
              <a:t>Herpes simplex virus</a:t>
            </a:r>
            <a:endParaRPr lang="en-US" sz="2000" dirty="0">
              <a:solidFill>
                <a:srgbClr val="3333CC"/>
              </a:solidFill>
            </a:endParaRPr>
          </a:p>
          <a:p>
            <a:pPr marL="0" indent="0" eaLnBrk="1" hangingPunct="1">
              <a:buFontTx/>
              <a:buNone/>
              <a:defRPr/>
            </a:pPr>
            <a:r>
              <a:rPr lang="en-US" sz="2000" dirty="0">
                <a:solidFill>
                  <a:srgbClr val="3333CC"/>
                </a:solidFill>
                <a:hlinkClick r:id="rId15" action="ppaction://hlinksldjump"/>
              </a:rPr>
              <a:t>Asymptomatic bacteruria</a:t>
            </a:r>
            <a:endParaRPr lang="en-US" sz="2000" dirty="0">
              <a:solidFill>
                <a:srgbClr val="3333CC"/>
              </a:solidFill>
            </a:endParaRPr>
          </a:p>
          <a:p>
            <a:pPr marL="0" indent="0" eaLnBrk="1" hangingPunct="1">
              <a:buFontTx/>
              <a:buNone/>
              <a:defRPr/>
            </a:pPr>
            <a:r>
              <a:rPr lang="en-US" sz="2000" dirty="0">
                <a:solidFill>
                  <a:srgbClr val="3333CC"/>
                </a:solidFill>
                <a:hlinkClick r:id="rId16" action="ppaction://hlinksldjump"/>
              </a:rPr>
              <a:t>Periodontal disease</a:t>
            </a:r>
            <a:endParaRPr lang="en-US" sz="2000" dirty="0">
              <a:solidFill>
                <a:srgbClr val="3333CC"/>
              </a:solidFill>
            </a:endParaRPr>
          </a:p>
          <a:p>
            <a:pPr marL="0" indent="0" eaLnBrk="1" hangingPunct="1">
              <a:buFontTx/>
              <a:buNone/>
              <a:defRPr/>
            </a:pPr>
            <a:r>
              <a:rPr lang="en-US" sz="2000" dirty="0">
                <a:solidFill>
                  <a:srgbClr val="3333CC"/>
                </a:solidFill>
                <a:hlinkClick r:id="rId17" action="ppaction://hlinksldjump"/>
              </a:rPr>
              <a:t>Bacterial vaginosis (BV)</a:t>
            </a:r>
            <a:endParaRPr lang="en-US" sz="2000" dirty="0">
              <a:solidFill>
                <a:srgbClr val="3333CC"/>
              </a:solidFill>
            </a:endParaRPr>
          </a:p>
          <a:p>
            <a:pPr marL="0" indent="0" eaLnBrk="1" hangingPunct="1">
              <a:buFontTx/>
              <a:buNone/>
              <a:defRPr/>
            </a:pPr>
            <a:r>
              <a:rPr lang="en-US" sz="2000" dirty="0">
                <a:solidFill>
                  <a:srgbClr val="3333CC"/>
                </a:solidFill>
                <a:hlinkClick r:id="rId18" action="ppaction://hlinksldjump"/>
              </a:rPr>
              <a:t>Group B Streptococcus</a:t>
            </a:r>
            <a:endParaRPr lang="en-US" sz="2000" dirty="0">
              <a:solidFill>
                <a:srgbClr val="3333CC"/>
              </a:solidFill>
            </a:endParaRPr>
          </a:p>
          <a:p>
            <a:pPr marL="0" indent="0" eaLnBrk="1" hangingPunct="1">
              <a:buFontTx/>
              <a:buNone/>
              <a:defRPr/>
            </a:pPr>
            <a:endParaRPr lang="en-US" sz="2000" dirty="0">
              <a:solidFill>
                <a:srgbClr val="3333FF"/>
              </a:solidFill>
            </a:endParaRPr>
          </a:p>
        </p:txBody>
      </p:sp>
      <p:sp>
        <p:nvSpPr>
          <p:cNvPr id="79876" name="AutoShape 4">
            <a:hlinkClick r:id="rId19"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5" name="Picture 4" descr="bacteria.jpg"/>
          <p:cNvPicPr>
            <a:picLocks noChangeAspect="1"/>
          </p:cNvPicPr>
          <p:nvPr/>
        </p:nvPicPr>
        <p:blipFill>
          <a:blip r:embed="rId20"/>
          <a:stretch>
            <a:fillRect/>
          </a:stretch>
        </p:blipFill>
        <p:spPr>
          <a:xfrm>
            <a:off x="6705600" y="0"/>
            <a:ext cx="2438400" cy="155012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Human </a:t>
            </a:r>
            <a:r>
              <a:rPr lang="en-US" sz="3600" b="1" dirty="0" err="1" smtClean="0">
                <a:solidFill>
                  <a:srgbClr val="3333CC"/>
                </a:solidFill>
              </a:rPr>
              <a:t>Papillomavirus</a:t>
            </a:r>
            <a:r>
              <a:rPr lang="en-US" sz="3600" b="1" dirty="0" smtClean="0">
                <a:solidFill>
                  <a:srgbClr val="3333CC"/>
                </a:solidFill>
              </a:rPr>
              <a:t> (HPV):</a:t>
            </a:r>
          </a:p>
        </p:txBody>
      </p:sp>
      <p:sp>
        <p:nvSpPr>
          <p:cNvPr id="185349" name="Rectangle 5"/>
          <p:cNvSpPr>
            <a:spLocks noChangeArrowheads="1"/>
          </p:cNvSpPr>
          <p:nvPr/>
        </p:nvSpPr>
        <p:spPr bwMode="auto">
          <a:xfrm>
            <a:off x="533400" y="1828800"/>
            <a:ext cx="8305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Blip>
                <a:blip r:embed="rId2"/>
              </a:buBlip>
            </a:pPr>
            <a:r>
              <a:rPr lang="en-US" sz="2200" b="0" dirty="0">
                <a:solidFill>
                  <a:srgbClr val="3333CC"/>
                </a:solidFill>
              </a:rPr>
              <a:t>Women should be screened routinely for </a:t>
            </a:r>
            <a:r>
              <a:rPr lang="en-US" sz="2200" b="0" dirty="0" smtClean="0">
                <a:solidFill>
                  <a:srgbClr val="3333CC"/>
                </a:solidFill>
              </a:rPr>
              <a:t>HPV-associated 	abnormalities </a:t>
            </a:r>
            <a:r>
              <a:rPr lang="en-US" sz="2200" b="0" dirty="0">
                <a:solidFill>
                  <a:srgbClr val="3333CC"/>
                </a:solidFill>
              </a:rPr>
              <a:t>of the cervix with </a:t>
            </a:r>
            <a:r>
              <a:rPr lang="en-US" sz="2200" b="0" dirty="0" err="1">
                <a:solidFill>
                  <a:srgbClr val="3333CC"/>
                </a:solidFill>
              </a:rPr>
              <a:t>cytologic</a:t>
            </a:r>
            <a:r>
              <a:rPr lang="en-US" sz="2200" b="0" dirty="0">
                <a:solidFill>
                  <a:srgbClr val="3333CC"/>
                </a:solidFill>
              </a:rPr>
              <a:t> (</a:t>
            </a:r>
            <a:r>
              <a:rPr lang="en-US" sz="2200" b="0" dirty="0" err="1">
                <a:solidFill>
                  <a:srgbClr val="3333CC"/>
                </a:solidFill>
              </a:rPr>
              <a:t>Papanicolaou</a:t>
            </a:r>
            <a:r>
              <a:rPr lang="en-US" sz="2200" b="0" dirty="0">
                <a:solidFill>
                  <a:srgbClr val="3333CC"/>
                </a:solidFill>
              </a:rPr>
              <a:t>) </a:t>
            </a:r>
            <a:r>
              <a:rPr lang="en-US" sz="2200" b="0" dirty="0" smtClean="0">
                <a:solidFill>
                  <a:srgbClr val="3333CC"/>
                </a:solidFill>
              </a:rPr>
              <a:t>	screening</a:t>
            </a:r>
            <a:r>
              <a:rPr lang="en-US" sz="2200" b="0" dirty="0">
                <a:solidFill>
                  <a:srgbClr val="3333CC"/>
                </a:solidFill>
              </a:rPr>
              <a:t>. </a:t>
            </a:r>
            <a:endParaRPr lang="en-US" sz="2200" b="0" dirty="0" smtClean="0">
              <a:solidFill>
                <a:srgbClr val="3333CC"/>
              </a:solidFill>
            </a:endParaRPr>
          </a:p>
          <a:p>
            <a:pPr>
              <a:buBlip>
                <a:blip r:embed="rId2"/>
              </a:buBlip>
            </a:pPr>
            <a:r>
              <a:rPr lang="en-US" sz="2200" b="0" dirty="0" smtClean="0">
                <a:solidFill>
                  <a:srgbClr val="3333CC"/>
                </a:solidFill>
              </a:rPr>
              <a:t>Recommended </a:t>
            </a:r>
            <a:r>
              <a:rPr lang="en-US" sz="2200" b="0" dirty="0">
                <a:solidFill>
                  <a:srgbClr val="3333CC"/>
                </a:solidFill>
              </a:rPr>
              <a:t>subgroups should receive the HPV vaccine for </a:t>
            </a:r>
            <a:r>
              <a:rPr lang="en-US" sz="2200" b="0" dirty="0" smtClean="0">
                <a:solidFill>
                  <a:srgbClr val="3333CC"/>
                </a:solidFill>
              </a:rPr>
              <a:t>	the </a:t>
            </a:r>
            <a:r>
              <a:rPr lang="en-US" sz="2200" b="0" dirty="0">
                <a:solidFill>
                  <a:srgbClr val="3333CC"/>
                </a:solidFill>
              </a:rPr>
              <a:t>purpose of decreasing the incidence of cervical </a:t>
            </a:r>
            <a:r>
              <a:rPr lang="en-US" sz="2200" b="0" dirty="0" smtClean="0">
                <a:solidFill>
                  <a:srgbClr val="3333CC"/>
                </a:solidFill>
              </a:rPr>
              <a:t>	abnormalities </a:t>
            </a:r>
            <a:r>
              <a:rPr lang="en-US" sz="2200" b="0" dirty="0">
                <a:solidFill>
                  <a:srgbClr val="3333CC"/>
                </a:solidFill>
              </a:rPr>
              <a:t>and cancer. </a:t>
            </a:r>
            <a:endParaRPr lang="en-US" sz="2200" b="0" dirty="0" smtClean="0">
              <a:solidFill>
                <a:srgbClr val="3333CC"/>
              </a:solidFill>
            </a:endParaRPr>
          </a:p>
          <a:p>
            <a:pPr>
              <a:buBlip>
                <a:blip r:embed="rId2"/>
              </a:buBlip>
            </a:pPr>
            <a:r>
              <a:rPr lang="en-US" sz="2200" b="0" dirty="0" smtClean="0">
                <a:solidFill>
                  <a:srgbClr val="3333CC"/>
                </a:solidFill>
              </a:rPr>
              <a:t>By </a:t>
            </a:r>
            <a:r>
              <a:rPr lang="en-US" sz="2200" b="0" dirty="0">
                <a:solidFill>
                  <a:srgbClr val="3333CC"/>
                </a:solidFill>
              </a:rPr>
              <a:t>avoiding procedures of the cervix because of abnormalities </a:t>
            </a:r>
            <a:r>
              <a:rPr lang="en-US" sz="2200" b="0" dirty="0" smtClean="0">
                <a:solidFill>
                  <a:srgbClr val="3333CC"/>
                </a:solidFill>
              </a:rPr>
              <a:t>	caused </a:t>
            </a:r>
            <a:r>
              <a:rPr lang="en-US" sz="2200" b="0" dirty="0">
                <a:solidFill>
                  <a:srgbClr val="3333CC"/>
                </a:solidFill>
              </a:rPr>
              <a:t>by HPV, the vaccine could help maintain cervical </a:t>
            </a:r>
            <a:r>
              <a:rPr lang="en-US" sz="2200" b="0" dirty="0" smtClean="0">
                <a:solidFill>
                  <a:srgbClr val="3333CC"/>
                </a:solidFill>
              </a:rPr>
              <a:t>	competency </a:t>
            </a:r>
            <a:r>
              <a:rPr lang="en-US" sz="2200" b="0" dirty="0">
                <a:solidFill>
                  <a:srgbClr val="3333CC"/>
                </a:solidFill>
              </a:rPr>
              <a:t>during pregnancy.</a:t>
            </a:r>
          </a:p>
          <a:p>
            <a:endParaRPr lang="en-US" sz="2200" b="0" dirty="0">
              <a:solidFill>
                <a:srgbClr val="3333CC"/>
              </a:solidFill>
            </a:endParaRPr>
          </a:p>
          <a:p>
            <a:r>
              <a:rPr lang="en-US" sz="2400" dirty="0">
                <a:solidFill>
                  <a:srgbClr val="3333CC"/>
                </a:solidFill>
              </a:rPr>
              <a:t>Strength of evidence:  B		Quality of evidence: II-2</a:t>
            </a:r>
            <a:endParaRPr lang="en-US" sz="2400" b="0" dirty="0">
              <a:solidFill>
                <a:srgbClr val="3333CC"/>
              </a:solidFill>
            </a:endParaRPr>
          </a:p>
        </p:txBody>
      </p:sp>
      <p:sp>
        <p:nvSpPr>
          <p:cNvPr id="185350" name="AutoShape 6">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457200"/>
            <a:ext cx="8610600" cy="1143000"/>
          </a:xfrm>
        </p:spPr>
        <p:txBody>
          <a:bodyPr/>
          <a:lstStyle/>
          <a:p>
            <a:pPr eaLnBrk="1" hangingPunct="1"/>
            <a:r>
              <a:rPr lang="en-US" sz="3600" b="1" dirty="0" smtClean="0">
                <a:solidFill>
                  <a:srgbClr val="3333CC"/>
                </a:solidFill>
              </a:rPr>
              <a:t>Human immunodeficiency virus (HIV)</a:t>
            </a:r>
          </a:p>
        </p:txBody>
      </p:sp>
      <p:sp>
        <p:nvSpPr>
          <p:cNvPr id="9728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97286" name="Rectangle 6"/>
          <p:cNvSpPr>
            <a:spLocks noGrp="1" noChangeArrowheads="1"/>
          </p:cNvSpPr>
          <p:nvPr>
            <p:ph type="body" idx="1"/>
          </p:nvPr>
        </p:nvSpPr>
        <p:spPr>
          <a:xfrm>
            <a:off x="685800" y="1905000"/>
            <a:ext cx="7772400" cy="4114800"/>
          </a:xfrm>
        </p:spPr>
        <p:txBody>
          <a:bodyPr/>
          <a:lstStyle/>
          <a:p>
            <a:pPr eaLnBrk="1" hangingPunct="1">
              <a:buFontTx/>
              <a:buNone/>
            </a:pPr>
            <a:r>
              <a:rPr lang="en-US" sz="2000" dirty="0" smtClean="0">
                <a:solidFill>
                  <a:srgbClr val="3333CC"/>
                </a:solidFill>
              </a:rPr>
              <a:t>All men and women should be encouraged to know their HIV status before pregnancy and should be counseled about safe sexual practices. </a:t>
            </a:r>
          </a:p>
          <a:p>
            <a:pPr eaLnBrk="1" hangingPunct="1">
              <a:buFontTx/>
              <a:buNone/>
            </a:pPr>
            <a:r>
              <a:rPr lang="en-US" sz="2000" dirty="0" smtClean="0">
                <a:solidFill>
                  <a:srgbClr val="3333CC"/>
                </a:solidFill>
              </a:rPr>
              <a:t>Women who test positive must be informed of the risks of vertical transmission to the infant and the associated morbidity and mortality probabilities. These women should be offered contraception. </a:t>
            </a:r>
          </a:p>
          <a:p>
            <a:pPr eaLnBrk="1" hangingPunct="1">
              <a:buFontTx/>
              <a:buNone/>
            </a:pPr>
            <a:r>
              <a:rPr lang="en-US" sz="2000" dirty="0" smtClean="0">
                <a:solidFill>
                  <a:srgbClr val="3333CC"/>
                </a:solidFill>
              </a:rPr>
              <a:t>Women who choose pregnancy should be counseled about the availability of treatment to prevent vertical transmission, the risks of that treatment and that treatment may need to begin before pregnancy.</a:t>
            </a:r>
          </a:p>
          <a:p>
            <a:pPr eaLnBrk="1" hangingPunct="1">
              <a:buFontTx/>
              <a:buNone/>
            </a:pPr>
            <a:r>
              <a:rPr lang="en-US" sz="2000" b="1" dirty="0" smtClean="0">
                <a:solidFill>
                  <a:srgbClr val="3333CC"/>
                </a:solidFill>
              </a:rPr>
              <a:t>Strength of evidence:  A		   Quality of evidence: I-b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457200"/>
            <a:ext cx="7772400" cy="1143000"/>
          </a:xfrm>
        </p:spPr>
        <p:txBody>
          <a:bodyPr/>
          <a:lstStyle/>
          <a:p>
            <a:pPr eaLnBrk="1" hangingPunct="1"/>
            <a:r>
              <a:rPr lang="en-US" sz="3600" b="1" dirty="0" smtClean="0">
                <a:solidFill>
                  <a:srgbClr val="3333CC"/>
                </a:solidFill>
              </a:rPr>
              <a:t>Hepatitis C</a:t>
            </a:r>
          </a:p>
        </p:txBody>
      </p:sp>
      <p:sp>
        <p:nvSpPr>
          <p:cNvPr id="9830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98310" name="Rectangle 6"/>
          <p:cNvSpPr>
            <a:spLocks noGrp="1" noChangeArrowheads="1"/>
          </p:cNvSpPr>
          <p:nvPr>
            <p:ph type="body" idx="1"/>
          </p:nvPr>
        </p:nvSpPr>
        <p:spPr>
          <a:xfrm>
            <a:off x="685800" y="1828800"/>
            <a:ext cx="7772400" cy="4114800"/>
          </a:xfrm>
        </p:spPr>
        <p:txBody>
          <a:bodyPr/>
          <a:lstStyle/>
          <a:p>
            <a:pPr eaLnBrk="1" hangingPunct="1">
              <a:buFontTx/>
              <a:buNone/>
            </a:pPr>
            <a:r>
              <a:rPr lang="en-US" sz="2000" dirty="0" smtClean="0">
                <a:solidFill>
                  <a:srgbClr val="3333CC"/>
                </a:solidFill>
              </a:rPr>
              <a:t>There are no data that preconception screening for hepatitis C in low-risk women will improve </a:t>
            </a:r>
            <a:r>
              <a:rPr lang="en-US" sz="2000" dirty="0" err="1" smtClean="0">
                <a:solidFill>
                  <a:srgbClr val="3333CC"/>
                </a:solidFill>
              </a:rPr>
              <a:t>perinatal</a:t>
            </a:r>
            <a:r>
              <a:rPr lang="en-US" sz="2000" dirty="0" smtClean="0">
                <a:solidFill>
                  <a:srgbClr val="3333CC"/>
                </a:solidFill>
              </a:rPr>
              <a:t> outcomes. </a:t>
            </a:r>
          </a:p>
          <a:p>
            <a:pPr eaLnBrk="1" hangingPunct="1">
              <a:buFontTx/>
              <a:buNone/>
            </a:pPr>
            <a:r>
              <a:rPr lang="en-US" sz="2000" dirty="0" smtClean="0">
                <a:solidFill>
                  <a:srgbClr val="3333CC"/>
                </a:solidFill>
              </a:rPr>
              <a:t>Screening for high-risk women is recommended. </a:t>
            </a:r>
          </a:p>
          <a:p>
            <a:pPr eaLnBrk="1" hangingPunct="1">
              <a:buFontTx/>
              <a:buNone/>
            </a:pPr>
            <a:r>
              <a:rPr lang="en-US" sz="2000" dirty="0" smtClean="0">
                <a:solidFill>
                  <a:srgbClr val="3333CC"/>
                </a:solidFill>
              </a:rPr>
              <a:t>Women who are positive for hepatitis C and desire pregnancy should be counseled regarding the uncertain infectivity, the link between viral load and neonatal transmission, the importance of avoiding </a:t>
            </a:r>
            <a:r>
              <a:rPr lang="en-US" sz="2000" dirty="0" err="1" smtClean="0">
                <a:solidFill>
                  <a:srgbClr val="3333CC"/>
                </a:solidFill>
              </a:rPr>
              <a:t>hepatotoxic</a:t>
            </a:r>
            <a:r>
              <a:rPr lang="en-US" sz="2000" dirty="0" smtClean="0">
                <a:solidFill>
                  <a:srgbClr val="3333CC"/>
                </a:solidFill>
              </a:rPr>
              <a:t> drugs, and the risk of chronic liver disease. </a:t>
            </a:r>
          </a:p>
          <a:p>
            <a:pPr eaLnBrk="1" hangingPunct="1">
              <a:buFontTx/>
              <a:buNone/>
            </a:pPr>
            <a:r>
              <a:rPr lang="en-US" sz="2000" dirty="0" smtClean="0">
                <a:solidFill>
                  <a:srgbClr val="3333CC"/>
                </a:solidFill>
              </a:rPr>
              <a:t>Women who are being treated for hepatitis C should have their reproductive plans reviewed and use adequate contraception while on therapy</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457200"/>
            <a:ext cx="8153400" cy="1143000"/>
          </a:xfrm>
        </p:spPr>
        <p:txBody>
          <a:bodyPr/>
          <a:lstStyle/>
          <a:p>
            <a:r>
              <a:rPr lang="en-US" sz="4000" dirty="0" smtClean="0">
                <a:solidFill>
                  <a:srgbClr val="3333CC"/>
                </a:solidFill>
                <a:latin typeface="Arial" pitchFamily="34" charset="0"/>
                <a:cs typeface="Arial" pitchFamily="34" charset="0"/>
              </a:rPr>
              <a:t>Objectives</a:t>
            </a:r>
          </a:p>
        </p:txBody>
      </p:sp>
      <p:sp>
        <p:nvSpPr>
          <p:cNvPr id="45059" name="Rectangle 3"/>
          <p:cNvSpPr>
            <a:spLocks noGrp="1" noChangeArrowheads="1"/>
          </p:cNvSpPr>
          <p:nvPr>
            <p:ph type="body" idx="1"/>
          </p:nvPr>
        </p:nvSpPr>
        <p:spPr>
          <a:xfrm>
            <a:off x="685800" y="2133600"/>
            <a:ext cx="7772400" cy="4038600"/>
          </a:xfrm>
        </p:spPr>
        <p:txBody>
          <a:bodyPr/>
          <a:lstStyle/>
          <a:p>
            <a:pPr marL="0" indent="0">
              <a:spcBef>
                <a:spcPts val="0"/>
              </a:spcBef>
              <a:spcAft>
                <a:spcPts val="600"/>
              </a:spcAft>
              <a:buClr>
                <a:schemeClr val="accent6">
                  <a:lumMod val="75000"/>
                </a:schemeClr>
              </a:buClr>
              <a:buSzPct val="150000"/>
              <a:buNone/>
              <a:defRPr/>
            </a:pPr>
            <a:r>
              <a:rPr lang="en-US" sz="2400" dirty="0" smtClean="0">
                <a:solidFill>
                  <a:srgbClr val="3333CC"/>
                </a:solidFill>
                <a:latin typeface="Arial"/>
                <a:cs typeface="Arial"/>
              </a:rPr>
              <a:t>After participating in this activity you should be able to:</a:t>
            </a:r>
            <a:endParaRPr lang="en-US" sz="2400" dirty="0">
              <a:solidFill>
                <a:srgbClr val="3333CC"/>
              </a:solidFill>
              <a:latin typeface="Arial"/>
              <a:cs typeface="Arial"/>
            </a:endParaRPr>
          </a:p>
          <a:p>
            <a:pPr>
              <a:spcBef>
                <a:spcPts val="0"/>
              </a:spcBef>
              <a:spcAft>
                <a:spcPts val="600"/>
              </a:spcAft>
              <a:buClr>
                <a:schemeClr val="accent6">
                  <a:lumMod val="75000"/>
                </a:schemeClr>
              </a:buClr>
              <a:buSzPct val="150000"/>
              <a:buBlip>
                <a:blip r:embed="rId2"/>
              </a:buBlip>
              <a:defRPr/>
            </a:pPr>
            <a:r>
              <a:rPr lang="en-US" sz="2400" dirty="0" smtClean="0">
                <a:solidFill>
                  <a:srgbClr val="3333CC"/>
                </a:solidFill>
                <a:latin typeface="Arial"/>
                <a:cs typeface="Arial"/>
              </a:rPr>
              <a:t>Identify </a:t>
            </a:r>
            <a:r>
              <a:rPr lang="en-US" sz="2400" dirty="0" smtClean="0">
                <a:solidFill>
                  <a:srgbClr val="3333CC"/>
                </a:solidFill>
                <a:latin typeface="Arial"/>
                <a:cs typeface="Arial"/>
              </a:rPr>
              <a:t>how preconception health promotion emphases can be integrated into routine encounters</a:t>
            </a:r>
          </a:p>
          <a:p>
            <a:pPr>
              <a:spcBef>
                <a:spcPts val="0"/>
              </a:spcBef>
              <a:spcAft>
                <a:spcPts val="600"/>
              </a:spcAft>
              <a:buClr>
                <a:schemeClr val="accent6">
                  <a:lumMod val="75000"/>
                </a:schemeClr>
              </a:buClr>
              <a:buSzPct val="150000"/>
              <a:buBlip>
                <a:blip r:embed="rId2"/>
              </a:buBlip>
              <a:defRPr/>
            </a:pPr>
            <a:r>
              <a:rPr lang="en-US" sz="2400" dirty="0" smtClean="0">
                <a:solidFill>
                  <a:srgbClr val="3333CC"/>
                </a:solidFill>
                <a:latin typeface="Arial"/>
                <a:cs typeface="Arial"/>
              </a:rPr>
              <a:t>Become familiar with evidence based recommendations for the provision of preconception health</a:t>
            </a:r>
          </a:p>
          <a:p>
            <a:pPr>
              <a:spcBef>
                <a:spcPts val="0"/>
              </a:spcBef>
              <a:spcAft>
                <a:spcPts val="600"/>
              </a:spcAft>
              <a:buClr>
                <a:schemeClr val="accent6">
                  <a:lumMod val="75000"/>
                </a:schemeClr>
              </a:buClr>
              <a:buSzPct val="150000"/>
              <a:buBlip>
                <a:blip r:embed="rId2"/>
              </a:buBlip>
              <a:defRPr/>
            </a:pPr>
            <a:r>
              <a:rPr lang="en-US" sz="2400" dirty="0" smtClean="0">
                <a:solidFill>
                  <a:srgbClr val="3333CC"/>
                </a:solidFill>
                <a:latin typeface="Arial"/>
                <a:cs typeface="Arial"/>
              </a:rPr>
              <a:t>Determine preconception educational and clinical needs for specific women/couples based on case histories</a:t>
            </a:r>
          </a:p>
        </p:txBody>
      </p:sp>
      <p:sp>
        <p:nvSpPr>
          <p:cNvPr id="45064" name="AutoShape 8">
            <a:hlinkClick r:id="" action="ppaction://hlinkshowjump?jump=nextslide"/>
          </p:cNvPr>
          <p:cNvSpPr>
            <a:spLocks noChangeArrowheads="1"/>
          </p:cNvSpPr>
          <p:nvPr/>
        </p:nvSpPr>
        <p:spPr bwMode="auto">
          <a:xfrm>
            <a:off x="78486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Tuberculosis</a:t>
            </a:r>
          </a:p>
        </p:txBody>
      </p:sp>
      <p:sp>
        <p:nvSpPr>
          <p:cNvPr id="9933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99334" name="Rectangle 6"/>
          <p:cNvSpPr>
            <a:spLocks noGrp="1" noChangeArrowheads="1"/>
          </p:cNvSpPr>
          <p:nvPr>
            <p:ph type="body" idx="1"/>
          </p:nvPr>
        </p:nvSpPr>
        <p:spPr/>
        <p:txBody>
          <a:bodyPr/>
          <a:lstStyle/>
          <a:p>
            <a:pPr eaLnBrk="1" hangingPunct="1">
              <a:buFontTx/>
              <a:buNone/>
              <a:defRPr/>
            </a:pPr>
            <a:r>
              <a:rPr lang="en-US" sz="2000" dirty="0" smtClean="0">
                <a:solidFill>
                  <a:srgbClr val="3333CC"/>
                </a:solidFill>
              </a:rPr>
              <a:t>All high-risk women should be screened for tuberculosis and treated appropriately before pregnancy.</a:t>
            </a:r>
          </a:p>
          <a:p>
            <a:pPr eaLnBrk="1" hangingPunct="1">
              <a:defRPr/>
            </a:pPr>
            <a:endParaRPr lang="en-US" sz="2000" dirty="0" smtClean="0">
              <a:solidFill>
                <a:srgbClr val="3333CC"/>
              </a:solidFill>
            </a:endParaRPr>
          </a:p>
          <a:p>
            <a:pPr eaLnBrk="1" hangingPunct="1">
              <a:buFontTx/>
              <a:buNone/>
              <a:defRPr/>
            </a:pPr>
            <a:r>
              <a:rPr lang="en-US" sz="2000" b="1" dirty="0" smtClean="0">
                <a:solidFill>
                  <a:srgbClr val="3333CC"/>
                </a:solidFill>
              </a:rPr>
              <a:t>Strength of evidence:  B		  Quality of evidence: II-2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Toxoplasmosis</a:t>
            </a:r>
          </a:p>
        </p:txBody>
      </p:sp>
      <p:sp>
        <p:nvSpPr>
          <p:cNvPr id="10035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100358" name="Rectangle 6"/>
          <p:cNvSpPr>
            <a:spLocks noGrp="1" noChangeArrowheads="1"/>
          </p:cNvSpPr>
          <p:nvPr>
            <p:ph type="body" idx="1"/>
          </p:nvPr>
        </p:nvSpPr>
        <p:spPr/>
        <p:txBody>
          <a:bodyPr/>
          <a:lstStyle/>
          <a:p>
            <a:pPr eaLnBrk="1" hangingPunct="1">
              <a:buFontTx/>
              <a:buNone/>
            </a:pPr>
            <a:r>
              <a:rPr lang="en-US" sz="2000" dirty="0" smtClean="0">
                <a:solidFill>
                  <a:srgbClr val="3333CC"/>
                </a:solidFill>
              </a:rPr>
              <a:t>There is no clear evidence that preconception counseling and testing will reduce </a:t>
            </a:r>
            <a:r>
              <a:rPr lang="en-US" sz="2000" dirty="0" err="1" smtClean="0">
                <a:solidFill>
                  <a:srgbClr val="3333CC"/>
                </a:solidFill>
              </a:rPr>
              <a:t>Toxoplasma</a:t>
            </a:r>
            <a:r>
              <a:rPr lang="en-US" sz="2000" dirty="0" smtClean="0">
                <a:solidFill>
                  <a:srgbClr val="3333CC"/>
                </a:solidFill>
              </a:rPr>
              <a:t> </a:t>
            </a:r>
            <a:r>
              <a:rPr lang="en-US" sz="2000" dirty="0" err="1" smtClean="0">
                <a:solidFill>
                  <a:srgbClr val="3333CC"/>
                </a:solidFill>
              </a:rPr>
              <a:t>gondii</a:t>
            </a:r>
            <a:r>
              <a:rPr lang="en-US" sz="2000" dirty="0" smtClean="0">
                <a:solidFill>
                  <a:srgbClr val="3333CC"/>
                </a:solidFill>
              </a:rPr>
              <a:t> infection or improve treatment of women who are infected. However, if preconception testing is done, women who test positive can be reassured that they are not at risk of contracting toxoplasmosis during pregnancy; women who are negative can be counseled about ways to prevent infection during pregnancy. For women who convert during pregnancy, treatment should be offered.</a:t>
            </a:r>
          </a:p>
          <a:p>
            <a:pPr eaLnBrk="1" hangingPunct="1">
              <a:buFontTx/>
              <a:buNone/>
            </a:pPr>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Cytomegalovirus</a:t>
            </a:r>
          </a:p>
        </p:txBody>
      </p:sp>
      <p:sp>
        <p:nvSpPr>
          <p:cNvPr id="10138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101382" name="Rectangle 6"/>
          <p:cNvSpPr>
            <a:spLocks noGrp="1" noChangeArrowheads="1"/>
          </p:cNvSpPr>
          <p:nvPr>
            <p:ph type="body" idx="1"/>
          </p:nvPr>
        </p:nvSpPr>
        <p:spPr/>
        <p:txBody>
          <a:bodyPr/>
          <a:lstStyle/>
          <a:p>
            <a:pPr eaLnBrk="1" hangingPunct="1">
              <a:buFontTx/>
              <a:buNone/>
            </a:pPr>
            <a:r>
              <a:rPr lang="en-US" sz="2000" dirty="0" smtClean="0">
                <a:solidFill>
                  <a:srgbClr val="3333CC"/>
                </a:solidFill>
              </a:rPr>
              <a:t>Women who have young children or who work with infants and young children should be counseled about reducing the risk of cytomegalovirus through universal precautions (</a:t>
            </a:r>
            <a:r>
              <a:rPr lang="en-US" sz="2000" dirty="0" err="1" smtClean="0">
                <a:solidFill>
                  <a:srgbClr val="3333CC"/>
                </a:solidFill>
              </a:rPr>
              <a:t>eg</a:t>
            </a:r>
            <a:r>
              <a:rPr lang="en-US" sz="2000" dirty="0" smtClean="0">
                <a:solidFill>
                  <a:srgbClr val="3333CC"/>
                </a:solidFill>
              </a:rPr>
              <a:t>, the use of latex gloves and rigorous hand-washing after handling diapers or after exposure to respiratory secretions.)</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533400"/>
            <a:ext cx="7772400" cy="1143000"/>
          </a:xfrm>
        </p:spPr>
        <p:txBody>
          <a:bodyPr/>
          <a:lstStyle/>
          <a:p>
            <a:pPr eaLnBrk="1" hangingPunct="1"/>
            <a:r>
              <a:rPr lang="en-US" sz="3600" b="1" dirty="0" err="1" smtClean="0">
                <a:solidFill>
                  <a:srgbClr val="3333CC"/>
                </a:solidFill>
              </a:rPr>
              <a:t>Listeriosis</a:t>
            </a:r>
            <a:endParaRPr lang="en-US" sz="3600" b="1" dirty="0" smtClean="0">
              <a:solidFill>
                <a:srgbClr val="3333CC"/>
              </a:solidFill>
            </a:endParaRPr>
          </a:p>
        </p:txBody>
      </p:sp>
      <p:sp>
        <p:nvSpPr>
          <p:cNvPr id="10240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102406" name="Rectangle 6"/>
          <p:cNvSpPr>
            <a:spLocks noGrp="1" noChangeArrowheads="1"/>
          </p:cNvSpPr>
          <p:nvPr>
            <p:ph type="body" idx="1"/>
          </p:nvPr>
        </p:nvSpPr>
        <p:spPr/>
        <p:txBody>
          <a:bodyPr/>
          <a:lstStyle/>
          <a:p>
            <a:pPr eaLnBrk="1" hangingPunct="1">
              <a:buFontTx/>
              <a:buNone/>
            </a:pPr>
            <a:r>
              <a:rPr lang="en-US" sz="2000" dirty="0" smtClean="0">
                <a:solidFill>
                  <a:srgbClr val="3333CC"/>
                </a:solidFill>
              </a:rPr>
              <a:t>Because it is not clear at what point in pregnancy women who exposed to </a:t>
            </a:r>
            <a:r>
              <a:rPr lang="en-US" sz="2000" dirty="0" err="1" smtClean="0">
                <a:solidFill>
                  <a:srgbClr val="3333CC"/>
                </a:solidFill>
              </a:rPr>
              <a:t>Listeria</a:t>
            </a:r>
            <a:r>
              <a:rPr lang="en-US" sz="2000" dirty="0" smtClean="0">
                <a:solidFill>
                  <a:srgbClr val="3333CC"/>
                </a:solidFill>
              </a:rPr>
              <a:t> will become ill, preconception care should include teaching women to avoid pâté and fresh soft cheeses made from unpasteurized milk and to cook ready-to-eat foods such as hotdogs, deli meats, and left-over foods prior to conception and during pregnancy.</a:t>
            </a:r>
          </a:p>
          <a:p>
            <a:pPr eaLnBrk="1" hangingPunct="1">
              <a:buFontTx/>
              <a:buNone/>
            </a:pPr>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Parvovirus</a:t>
            </a:r>
          </a:p>
        </p:txBody>
      </p:sp>
      <p:sp>
        <p:nvSpPr>
          <p:cNvPr id="75778"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There is not yet evidence that screening for antibody status against parvovirus or counseling about ways to avoid infection in pregnancy will improve </a:t>
            </a:r>
            <a:r>
              <a:rPr lang="en-US" sz="2000" dirty="0" err="1" smtClean="0">
                <a:solidFill>
                  <a:srgbClr val="3333CC"/>
                </a:solidFill>
              </a:rPr>
              <a:t>perinatal</a:t>
            </a:r>
            <a:r>
              <a:rPr lang="en-US" sz="2000" dirty="0" smtClean="0">
                <a:solidFill>
                  <a:srgbClr val="3333CC"/>
                </a:solidFill>
              </a:rPr>
              <a:t> outcomes. Good hygiene practices should be encouraged for all pregnant women.</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E		    Quality of evidence: III</a:t>
            </a:r>
          </a:p>
          <a:p>
            <a:pPr eaLnBrk="1" hangingPunct="1"/>
            <a:endParaRPr lang="en-US" b="1" dirty="0" smtClean="0"/>
          </a:p>
        </p:txBody>
      </p:sp>
      <p:sp>
        <p:nvSpPr>
          <p:cNvPr id="10342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Malaria</a:t>
            </a:r>
          </a:p>
        </p:txBody>
      </p:sp>
      <p:sp>
        <p:nvSpPr>
          <p:cNvPr id="76802"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Women who are planning a pregnancy should be advised to avoid travel to malaria-endemic areas. </a:t>
            </a:r>
          </a:p>
          <a:p>
            <a:pPr eaLnBrk="1" hangingPunct="1">
              <a:buFontTx/>
              <a:buNone/>
            </a:pPr>
            <a:r>
              <a:rPr lang="en-US" sz="2000" dirty="0" smtClean="0">
                <a:solidFill>
                  <a:srgbClr val="3333CC"/>
                </a:solidFill>
              </a:rPr>
              <a:t>If travel cannot be deferred, the traveler should be advised to defer pregnancy and use effective contraception until travel is completed and to follow preventive approaches. </a:t>
            </a:r>
          </a:p>
          <a:p>
            <a:pPr eaLnBrk="1" hangingPunct="1">
              <a:buFontTx/>
              <a:buNone/>
            </a:pPr>
            <a:r>
              <a:rPr lang="en-US" sz="2000" dirty="0" err="1" smtClean="0">
                <a:solidFill>
                  <a:srgbClr val="3333CC"/>
                </a:solidFill>
              </a:rPr>
              <a:t>Antimalarial</a:t>
            </a:r>
            <a:r>
              <a:rPr lang="en-US" sz="2000" dirty="0" smtClean="0">
                <a:solidFill>
                  <a:srgbClr val="3333CC"/>
                </a:solidFill>
              </a:rPr>
              <a:t> chemoprophylaxis should be provided to women who plan a pregnancy who travel to malaria-endemic areas.</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III</a:t>
            </a:r>
          </a:p>
          <a:p>
            <a:pPr eaLnBrk="1" hangingPunct="1"/>
            <a:endParaRPr lang="en-US" dirty="0" smtClean="0"/>
          </a:p>
        </p:txBody>
      </p:sp>
      <p:sp>
        <p:nvSpPr>
          <p:cNvPr id="10445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Gonorrhea</a:t>
            </a:r>
          </a:p>
        </p:txBody>
      </p:sp>
      <p:sp>
        <p:nvSpPr>
          <p:cNvPr id="77826"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High-risk women should be screened for gonorrhea during a preconception visit, and women who are infected should be treated. </a:t>
            </a:r>
          </a:p>
          <a:p>
            <a:pPr eaLnBrk="1" hangingPunct="1">
              <a:buFontTx/>
              <a:buNone/>
            </a:pPr>
            <a:r>
              <a:rPr lang="en-US" sz="2000" dirty="0" smtClean="0">
                <a:solidFill>
                  <a:srgbClr val="3333CC"/>
                </a:solidFill>
              </a:rPr>
              <a:t>Screening should also occur early during pregnancy and be repeated in high-risk women.</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B		 Quality of evidence: II-2</a:t>
            </a:r>
          </a:p>
          <a:p>
            <a:pPr eaLnBrk="1" hangingPunct="1"/>
            <a:endParaRPr lang="en-US" b="1" dirty="0" smtClean="0"/>
          </a:p>
        </p:txBody>
      </p:sp>
      <p:sp>
        <p:nvSpPr>
          <p:cNvPr id="10547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Chlamydia</a:t>
            </a:r>
          </a:p>
        </p:txBody>
      </p:sp>
      <p:sp>
        <p:nvSpPr>
          <p:cNvPr id="78850"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All sexually active women </a:t>
            </a:r>
            <a:r>
              <a:rPr lang="en-US" sz="2000" u="sng" dirty="0" smtClean="0">
                <a:solidFill>
                  <a:srgbClr val="3333CC"/>
                </a:solidFill>
              </a:rPr>
              <a:t>&lt;</a:t>
            </a:r>
            <a:r>
              <a:rPr lang="en-US" sz="2000" dirty="0" smtClean="0">
                <a:solidFill>
                  <a:srgbClr val="3333CC"/>
                </a:solidFill>
              </a:rPr>
              <a:t> 25 years and all women at increased risk for infection with Chlamydia (including women with a history of STI infections, new or multiple sexual partners, inconsistent condom use, sex work, and drug use) should be screened at routine encounters before pregnancy.</a:t>
            </a:r>
          </a:p>
          <a:p>
            <a:pPr eaLnBrk="1" hangingPunct="1">
              <a:buFontTx/>
              <a:buNone/>
            </a:pPr>
            <a:endParaRPr lang="en-US" sz="2000" u="sng" dirty="0" smtClean="0">
              <a:solidFill>
                <a:srgbClr val="3333CC"/>
              </a:solidFill>
            </a:endParaRPr>
          </a:p>
          <a:p>
            <a:pPr eaLnBrk="1" hangingPunct="1">
              <a:buFontTx/>
              <a:buNone/>
            </a:pPr>
            <a:r>
              <a:rPr lang="en-US" sz="2000" b="1" dirty="0" smtClean="0">
                <a:solidFill>
                  <a:srgbClr val="3333CC"/>
                </a:solidFill>
              </a:rPr>
              <a:t>Strength of evidence:  A		  Quality of evidence: II-a</a:t>
            </a:r>
          </a:p>
          <a:p>
            <a:pPr eaLnBrk="1" hangingPunct="1"/>
            <a:endParaRPr lang="en-US" b="1" dirty="0" smtClean="0"/>
          </a:p>
        </p:txBody>
      </p:sp>
      <p:sp>
        <p:nvSpPr>
          <p:cNvPr id="10650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Syphilis</a:t>
            </a:r>
          </a:p>
        </p:txBody>
      </p:sp>
      <p:sp>
        <p:nvSpPr>
          <p:cNvPr id="79874" name="Rectangle 3"/>
          <p:cNvSpPr>
            <a:spLocks noGrp="1" noChangeArrowheads="1"/>
          </p:cNvSpPr>
          <p:nvPr>
            <p:ph type="body" idx="1"/>
          </p:nvPr>
        </p:nvSpPr>
        <p:spPr/>
        <p:txBody>
          <a:bodyPr/>
          <a:lstStyle/>
          <a:p>
            <a:pPr eaLnBrk="1" hangingPunct="1">
              <a:lnSpc>
                <a:spcPct val="90000"/>
              </a:lnSpc>
              <a:buFontTx/>
              <a:buNone/>
            </a:pPr>
            <a:r>
              <a:rPr lang="en-US" sz="2000" dirty="0" smtClean="0">
                <a:solidFill>
                  <a:srgbClr val="3333CC"/>
                </a:solidFill>
              </a:rPr>
              <a:t>High-risk women should be screened for syphilis during a preconception visit, and women who are infected should be treated. </a:t>
            </a:r>
          </a:p>
          <a:p>
            <a:pPr eaLnBrk="1" hangingPunct="1">
              <a:lnSpc>
                <a:spcPct val="90000"/>
              </a:lnSpc>
              <a:buFontTx/>
              <a:buNone/>
            </a:pPr>
            <a:r>
              <a:rPr lang="en-US" sz="2000" dirty="0" smtClean="0">
                <a:solidFill>
                  <a:srgbClr val="3333CC"/>
                </a:solidFill>
              </a:rPr>
              <a:t>Additionally, the United States Preventive Services Task Force and Centers for Disease Control and Prevention recommends screening all women during pregnancy for syphilis.</a:t>
            </a:r>
          </a:p>
          <a:p>
            <a:pPr eaLnBrk="1" hangingPunct="1">
              <a:lnSpc>
                <a:spcPct val="90000"/>
              </a:lnSpc>
            </a:pPr>
            <a:endParaRPr lang="en-US" sz="2800" dirty="0" smtClean="0">
              <a:solidFill>
                <a:srgbClr val="3333CC"/>
              </a:solidFill>
            </a:endParaRPr>
          </a:p>
          <a:p>
            <a:pPr eaLnBrk="1" hangingPunct="1">
              <a:lnSpc>
                <a:spcPct val="90000"/>
              </a:lnSpc>
              <a:buFontTx/>
              <a:buNone/>
            </a:pPr>
            <a:r>
              <a:rPr lang="en-US" sz="2000" b="1" dirty="0" smtClean="0">
                <a:solidFill>
                  <a:srgbClr val="3333CC"/>
                </a:solidFill>
              </a:rPr>
              <a:t>Strength of evidence:  A		  Quality of evidence: II-1</a:t>
            </a:r>
          </a:p>
          <a:p>
            <a:pPr eaLnBrk="1" hangingPunct="1">
              <a:lnSpc>
                <a:spcPct val="90000"/>
              </a:lnSpc>
            </a:pPr>
            <a:endParaRPr lang="en-US" sz="2000" dirty="0" smtClean="0"/>
          </a:p>
        </p:txBody>
      </p:sp>
      <p:sp>
        <p:nvSpPr>
          <p:cNvPr id="10752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Herpes simplex virus</a:t>
            </a:r>
          </a:p>
        </p:txBody>
      </p:sp>
      <p:sp>
        <p:nvSpPr>
          <p:cNvPr id="80898"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During a preconception visit, women with a history of genital herpes should be counseled about the risk of vertical transmission to the fetus and newborn child; women with no history should be counseled about asymptomatic disease and acquisition of infection. </a:t>
            </a:r>
          </a:p>
          <a:p>
            <a:pPr eaLnBrk="1" hangingPunct="1">
              <a:buFontTx/>
              <a:buNone/>
            </a:pPr>
            <a:r>
              <a:rPr lang="en-US" sz="2000" dirty="0" smtClean="0">
                <a:solidFill>
                  <a:srgbClr val="3333CC"/>
                </a:solidFill>
              </a:rPr>
              <a:t>Although universal serologic screening is not recommended in the general population, type-specific serologic testing of asymptomatic partners of persons with genital herpes is recommended.</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B		  Quality of evidence: II-1</a:t>
            </a:r>
          </a:p>
          <a:p>
            <a:pPr eaLnBrk="1" hangingPunct="1"/>
            <a:endParaRPr lang="en-US" b="1" dirty="0" smtClean="0"/>
          </a:p>
        </p:txBody>
      </p:sp>
      <p:sp>
        <p:nvSpPr>
          <p:cNvPr id="10854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7200"/>
            <a:ext cx="7772400" cy="1143000"/>
          </a:xfrm>
        </p:spPr>
        <p:txBody>
          <a:bodyPr/>
          <a:lstStyle/>
          <a:p>
            <a:r>
              <a:rPr lang="en-US" sz="4000" dirty="0" smtClean="0">
                <a:solidFill>
                  <a:srgbClr val="3333CC"/>
                </a:solidFill>
                <a:effectLst/>
                <a:latin typeface="Arial" pitchFamily="34" charset="0"/>
                <a:cs typeface="Arial" pitchFamily="34" charset="0"/>
              </a:rPr>
              <a:t>Outline</a:t>
            </a:r>
          </a:p>
        </p:txBody>
      </p:sp>
      <p:sp>
        <p:nvSpPr>
          <p:cNvPr id="49158" name="Rectangle 6"/>
          <p:cNvSpPr>
            <a:spLocks noGrp="1" noChangeArrowheads="1"/>
          </p:cNvSpPr>
          <p:nvPr>
            <p:ph type="body" idx="1"/>
          </p:nvPr>
        </p:nvSpPr>
        <p:spPr>
          <a:xfrm>
            <a:off x="457200" y="1828800"/>
            <a:ext cx="8305800" cy="4419600"/>
          </a:xfrm>
        </p:spPr>
        <p:txBody>
          <a:bodyPr/>
          <a:lstStyle/>
          <a:p>
            <a:pPr>
              <a:buClr>
                <a:srgbClr val="00ADAD"/>
              </a:buClr>
              <a:buSzPct val="150000"/>
              <a:buBlip>
                <a:blip r:embed="rId2"/>
              </a:buBlip>
            </a:pPr>
            <a:r>
              <a:rPr lang="en-US" sz="2400" dirty="0" smtClean="0">
                <a:solidFill>
                  <a:srgbClr val="3333CC"/>
                </a:solidFill>
                <a:latin typeface="Arial" pitchFamily="34" charset="0"/>
                <a:cs typeface="Arial" pitchFamily="34" charset="0"/>
              </a:rPr>
              <a:t>Review of key concepts from Module 1:  Preconception Care - What It Is and What It Isn</a:t>
            </a:r>
            <a:r>
              <a:rPr lang="en-US" altLang="en-US" sz="2400" dirty="0" smtClean="0">
                <a:solidFill>
                  <a:srgbClr val="3333CC"/>
                </a:solidFill>
                <a:latin typeface="Arial" pitchFamily="34" charset="0"/>
                <a:cs typeface="Arial" pitchFamily="34" charset="0"/>
              </a:rPr>
              <a:t>’</a:t>
            </a:r>
            <a:r>
              <a:rPr lang="en-US" sz="2400" dirty="0" smtClean="0">
                <a:solidFill>
                  <a:srgbClr val="3333CC"/>
                </a:solidFill>
                <a:latin typeface="Arial" pitchFamily="34" charset="0"/>
                <a:cs typeface="Arial" pitchFamily="34" charset="0"/>
              </a:rPr>
              <a:t>t</a:t>
            </a:r>
          </a:p>
          <a:p>
            <a:pPr>
              <a:buClr>
                <a:srgbClr val="00ADAD"/>
              </a:buClr>
              <a:buSzPct val="150000"/>
              <a:buBlip>
                <a:blip r:embed="rId2"/>
              </a:buBlip>
            </a:pPr>
            <a:r>
              <a:rPr lang="en-US" sz="2400" dirty="0" smtClean="0">
                <a:solidFill>
                  <a:srgbClr val="3333CC"/>
                </a:solidFill>
                <a:latin typeface="Arial" pitchFamily="34" charset="0"/>
                <a:cs typeface="Arial" pitchFamily="34" charset="0"/>
              </a:rPr>
              <a:t>Intersections in the provision of well woman and preconception care</a:t>
            </a:r>
          </a:p>
          <a:p>
            <a:pPr>
              <a:buClr>
                <a:srgbClr val="00ADAD"/>
              </a:buClr>
              <a:buSzPct val="150000"/>
              <a:buBlip>
                <a:blip r:embed="rId2"/>
              </a:buBlip>
            </a:pPr>
            <a:r>
              <a:rPr lang="en-US" sz="2400" dirty="0" smtClean="0">
                <a:solidFill>
                  <a:srgbClr val="3333CC"/>
                </a:solidFill>
                <a:latin typeface="Arial" pitchFamily="34" charset="0"/>
                <a:cs typeface="Arial" pitchFamily="34" charset="0"/>
              </a:rPr>
              <a:t>Evidence-based preconception health care content </a:t>
            </a:r>
          </a:p>
          <a:p>
            <a:pPr>
              <a:buClr>
                <a:srgbClr val="00ADAD"/>
              </a:buClr>
              <a:buSzPct val="150000"/>
              <a:buBlip>
                <a:blip r:embed="rId2"/>
              </a:buBlip>
            </a:pPr>
            <a:r>
              <a:rPr lang="en-US" sz="2400" dirty="0" smtClean="0">
                <a:solidFill>
                  <a:srgbClr val="3333CC"/>
                </a:solidFill>
                <a:latin typeface="Arial" pitchFamily="34" charset="0"/>
                <a:cs typeface="Arial" pitchFamily="34" charset="0"/>
              </a:rPr>
              <a:t>Case studies</a:t>
            </a:r>
          </a:p>
          <a:p>
            <a:pPr>
              <a:buClr>
                <a:srgbClr val="00ADAD"/>
              </a:buClr>
              <a:buSzPct val="150000"/>
              <a:buBlip>
                <a:blip r:embed="rId2"/>
              </a:buBlip>
            </a:pPr>
            <a:r>
              <a:rPr lang="en-US" sz="2400" dirty="0" smtClean="0">
                <a:solidFill>
                  <a:srgbClr val="3333CC"/>
                </a:solidFill>
                <a:latin typeface="Arial" pitchFamily="34" charset="0"/>
                <a:cs typeface="Arial" pitchFamily="34" charset="0"/>
              </a:rPr>
              <a:t>Summary</a:t>
            </a:r>
          </a:p>
        </p:txBody>
      </p:sp>
      <p:sp>
        <p:nvSpPr>
          <p:cNvPr id="49160" name="AutoShape 8">
            <a:hlinkClick r:id="" action="ppaction://hlinkshowjump?jump=nextslide"/>
          </p:cNvPr>
          <p:cNvSpPr>
            <a:spLocks noChangeArrowheads="1"/>
          </p:cNvSpPr>
          <p:nvPr/>
        </p:nvSpPr>
        <p:spPr bwMode="auto">
          <a:xfrm>
            <a:off x="78486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Asymptomatic </a:t>
            </a:r>
            <a:r>
              <a:rPr lang="en-US" sz="3600" b="1" dirty="0" err="1" smtClean="0">
                <a:solidFill>
                  <a:srgbClr val="3333CC"/>
                </a:solidFill>
              </a:rPr>
              <a:t>bacteruria</a:t>
            </a:r>
            <a:endParaRPr lang="en-US" sz="3600" b="1" dirty="0" smtClean="0">
              <a:solidFill>
                <a:srgbClr val="3333CC"/>
              </a:solidFill>
            </a:endParaRPr>
          </a:p>
        </p:txBody>
      </p:sp>
      <p:sp>
        <p:nvSpPr>
          <p:cNvPr id="81922" name="Rectangle 3"/>
          <p:cNvSpPr>
            <a:spLocks noGrp="1" noChangeArrowheads="1"/>
          </p:cNvSpPr>
          <p:nvPr>
            <p:ph type="body" idx="1"/>
          </p:nvPr>
        </p:nvSpPr>
        <p:spPr/>
        <p:txBody>
          <a:bodyPr/>
          <a:lstStyle/>
          <a:p>
            <a:pPr eaLnBrk="1" hangingPunct="1">
              <a:lnSpc>
                <a:spcPct val="90000"/>
              </a:lnSpc>
              <a:buFontTx/>
              <a:buNone/>
            </a:pPr>
            <a:r>
              <a:rPr lang="en-US" sz="2000" dirty="0" smtClean="0">
                <a:solidFill>
                  <a:srgbClr val="3333CC"/>
                </a:solidFill>
              </a:rPr>
              <a:t>There have been no studies to show that women with asymptomatic </a:t>
            </a:r>
            <a:r>
              <a:rPr lang="en-US" sz="2000" dirty="0" err="1" smtClean="0">
                <a:solidFill>
                  <a:srgbClr val="3333CC"/>
                </a:solidFill>
              </a:rPr>
              <a:t>bacteruria</a:t>
            </a:r>
            <a:r>
              <a:rPr lang="en-US" sz="2000" dirty="0" smtClean="0">
                <a:solidFill>
                  <a:srgbClr val="3333CC"/>
                </a:solidFill>
              </a:rPr>
              <a:t> who are identified and treated in the preconception period have lower rates of low </a:t>
            </a:r>
            <a:r>
              <a:rPr lang="en-US" sz="2000" dirty="0" err="1" smtClean="0">
                <a:solidFill>
                  <a:srgbClr val="3333CC"/>
                </a:solidFill>
              </a:rPr>
              <a:t>birthweight</a:t>
            </a:r>
            <a:r>
              <a:rPr lang="en-US" sz="2000" dirty="0" smtClean="0">
                <a:solidFill>
                  <a:srgbClr val="3333CC"/>
                </a:solidFill>
              </a:rPr>
              <a:t> infants. </a:t>
            </a:r>
          </a:p>
          <a:p>
            <a:pPr eaLnBrk="1" hangingPunct="1">
              <a:lnSpc>
                <a:spcPct val="90000"/>
              </a:lnSpc>
              <a:buFontTx/>
              <a:buNone/>
            </a:pPr>
            <a:r>
              <a:rPr lang="en-US" sz="2000" dirty="0" smtClean="0">
                <a:solidFill>
                  <a:srgbClr val="3333CC"/>
                </a:solidFill>
              </a:rPr>
              <a:t>Further, women often have persistent or recurrent </a:t>
            </a:r>
            <a:r>
              <a:rPr lang="en-US" sz="2000" dirty="0" err="1" smtClean="0">
                <a:solidFill>
                  <a:srgbClr val="3333CC"/>
                </a:solidFill>
              </a:rPr>
              <a:t>bacteruria</a:t>
            </a:r>
            <a:r>
              <a:rPr lang="en-US" sz="2000" dirty="0" smtClean="0">
                <a:solidFill>
                  <a:srgbClr val="3333CC"/>
                </a:solidFill>
              </a:rPr>
              <a:t>, despite repeated courses of antibiotics; such re-infection frequently occurs within a few months of treatment. </a:t>
            </a:r>
          </a:p>
          <a:p>
            <a:pPr eaLnBrk="1" hangingPunct="1">
              <a:lnSpc>
                <a:spcPct val="90000"/>
              </a:lnSpc>
              <a:buFontTx/>
              <a:buNone/>
            </a:pPr>
            <a:r>
              <a:rPr lang="en-US" sz="2000" dirty="0" smtClean="0">
                <a:solidFill>
                  <a:srgbClr val="3333CC"/>
                </a:solidFill>
              </a:rPr>
              <a:t>Thus, a woman who is identified and treated for asymptomatic </a:t>
            </a:r>
            <a:r>
              <a:rPr lang="en-US" sz="2000" dirty="0" err="1" smtClean="0">
                <a:solidFill>
                  <a:srgbClr val="3333CC"/>
                </a:solidFill>
              </a:rPr>
              <a:t>bacteruria</a:t>
            </a:r>
            <a:r>
              <a:rPr lang="en-US" sz="2000" dirty="0" smtClean="0">
                <a:solidFill>
                  <a:srgbClr val="3333CC"/>
                </a:solidFill>
              </a:rPr>
              <a:t> before conception must be screened again during pregnancy. </a:t>
            </a:r>
          </a:p>
          <a:p>
            <a:pPr eaLnBrk="1" hangingPunct="1">
              <a:lnSpc>
                <a:spcPct val="90000"/>
              </a:lnSpc>
              <a:buFontTx/>
              <a:buNone/>
            </a:pPr>
            <a:r>
              <a:rPr lang="en-US" sz="2000" dirty="0" smtClean="0">
                <a:solidFill>
                  <a:srgbClr val="3333CC"/>
                </a:solidFill>
              </a:rPr>
              <a:t>For these reasons, screening for this condition as part of routine preconception care is not recommended.</a:t>
            </a:r>
          </a:p>
          <a:p>
            <a:pPr eaLnBrk="1" hangingPunct="1">
              <a:lnSpc>
                <a:spcPct val="90000"/>
              </a:lnSpc>
            </a:pPr>
            <a:endParaRPr lang="en-US" sz="2000" dirty="0" smtClean="0">
              <a:solidFill>
                <a:srgbClr val="3333CC"/>
              </a:solidFill>
            </a:endParaRPr>
          </a:p>
          <a:p>
            <a:pPr eaLnBrk="1" hangingPunct="1">
              <a:lnSpc>
                <a:spcPct val="90000"/>
              </a:lnSpc>
              <a:buFontTx/>
              <a:buNone/>
            </a:pPr>
            <a:r>
              <a:rPr lang="en-US" sz="2000" b="1" dirty="0" smtClean="0">
                <a:solidFill>
                  <a:srgbClr val="3333CC"/>
                </a:solidFill>
              </a:rPr>
              <a:t>Strength of evidence:  E		  Quality of evidence: II-1</a:t>
            </a:r>
            <a:endParaRPr lang="en-US" b="1" dirty="0" smtClean="0"/>
          </a:p>
        </p:txBody>
      </p:sp>
      <p:sp>
        <p:nvSpPr>
          <p:cNvPr id="10957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Periodontal Disease</a:t>
            </a:r>
          </a:p>
        </p:txBody>
      </p:sp>
      <p:sp>
        <p:nvSpPr>
          <p:cNvPr id="82946"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There are no studies that evaluated the role of preconception or </a:t>
            </a:r>
            <a:r>
              <a:rPr lang="en-US" sz="2000" dirty="0" err="1" smtClean="0">
                <a:solidFill>
                  <a:srgbClr val="3333CC"/>
                </a:solidFill>
              </a:rPr>
              <a:t>interconception</a:t>
            </a:r>
            <a:r>
              <a:rPr lang="en-US" sz="2000" dirty="0" smtClean="0">
                <a:solidFill>
                  <a:srgbClr val="3333CC"/>
                </a:solidFill>
              </a:rPr>
              <a:t> screening and treatment of periodontal disease and its effect on reproductive outcomes. </a:t>
            </a:r>
          </a:p>
          <a:p>
            <a:pPr eaLnBrk="1" hangingPunct="1">
              <a:buFontTx/>
              <a:buNone/>
            </a:pPr>
            <a:r>
              <a:rPr lang="en-US" sz="2000" dirty="0" smtClean="0">
                <a:solidFill>
                  <a:srgbClr val="3333CC"/>
                </a:solidFill>
              </a:rPr>
              <a:t>Routine screening and treatment of periodontal disease during preconception care, although of considerable benefit to the mother, is not recommended at this time as part of preconception care, because there is no clearly shown benefit to the fetus.</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I-b</a:t>
            </a:r>
          </a:p>
          <a:p>
            <a:pPr eaLnBrk="1" hangingPunct="1"/>
            <a:endParaRPr lang="en-US" b="1" dirty="0" smtClean="0"/>
          </a:p>
        </p:txBody>
      </p:sp>
      <p:sp>
        <p:nvSpPr>
          <p:cNvPr id="11059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Bacterial </a:t>
            </a:r>
            <a:r>
              <a:rPr lang="en-US" sz="3600" b="1" dirty="0" err="1" smtClean="0">
                <a:solidFill>
                  <a:srgbClr val="3333CC"/>
                </a:solidFill>
              </a:rPr>
              <a:t>vaginosis</a:t>
            </a:r>
            <a:r>
              <a:rPr lang="en-US" sz="3600" b="1" dirty="0" smtClean="0">
                <a:solidFill>
                  <a:srgbClr val="3333CC"/>
                </a:solidFill>
              </a:rPr>
              <a:t> (BV)</a:t>
            </a:r>
          </a:p>
        </p:txBody>
      </p:sp>
      <p:sp>
        <p:nvSpPr>
          <p:cNvPr id="83970" name="Rectangle 3"/>
          <p:cNvSpPr>
            <a:spLocks noGrp="1" noChangeArrowheads="1"/>
          </p:cNvSpPr>
          <p:nvPr>
            <p:ph type="body" idx="1"/>
          </p:nvPr>
        </p:nvSpPr>
        <p:spPr>
          <a:xfrm>
            <a:off x="685800" y="1676400"/>
            <a:ext cx="7772400" cy="4114800"/>
          </a:xfrm>
        </p:spPr>
        <p:txBody>
          <a:bodyPr/>
          <a:lstStyle/>
          <a:p>
            <a:pPr eaLnBrk="1" hangingPunct="1">
              <a:lnSpc>
                <a:spcPct val="80000"/>
              </a:lnSpc>
              <a:buFontTx/>
              <a:buNone/>
            </a:pPr>
            <a:r>
              <a:rPr lang="en-US" sz="2000" dirty="0" smtClean="0">
                <a:solidFill>
                  <a:srgbClr val="3333CC"/>
                </a:solidFill>
              </a:rPr>
              <a:t>There are no studies that evaluate the role of preconception or </a:t>
            </a:r>
            <a:r>
              <a:rPr lang="en-US" sz="2000" dirty="0" err="1" smtClean="0">
                <a:solidFill>
                  <a:srgbClr val="3333CC"/>
                </a:solidFill>
              </a:rPr>
              <a:t>interconception</a:t>
            </a:r>
            <a:r>
              <a:rPr lang="en-US" sz="2000" dirty="0" smtClean="0">
                <a:solidFill>
                  <a:srgbClr val="3333CC"/>
                </a:solidFill>
              </a:rPr>
              <a:t> screening and treatment for BV and its effect on reproductive outcomes; such studies are a high priority. </a:t>
            </a:r>
          </a:p>
          <a:p>
            <a:pPr eaLnBrk="1" hangingPunct="1">
              <a:lnSpc>
                <a:spcPct val="80000"/>
              </a:lnSpc>
              <a:buFontTx/>
              <a:buNone/>
            </a:pPr>
            <a:r>
              <a:rPr lang="en-US" sz="2000" dirty="0" smtClean="0">
                <a:solidFill>
                  <a:srgbClr val="3333CC"/>
                </a:solidFill>
              </a:rPr>
              <a:t>Routine screening and treatment of BV among asymptomatic pregnant women of average risk should not be performed because of the lack of demonstrated benefit and the possibility of adverse effects of treatment for women without BV. </a:t>
            </a:r>
          </a:p>
          <a:p>
            <a:pPr eaLnBrk="1" hangingPunct="1">
              <a:lnSpc>
                <a:spcPct val="80000"/>
              </a:lnSpc>
              <a:buFontTx/>
              <a:buNone/>
            </a:pPr>
            <a:r>
              <a:rPr lang="en-US" sz="2000" dirty="0" smtClean="0">
                <a:solidFill>
                  <a:srgbClr val="3333CC"/>
                </a:solidFill>
              </a:rPr>
              <a:t>For pregnant women with pervious preterm delivery, the inconsistent results of well-done studies prevent a clear recommendation for or against screening; however, some studies support early screening and treatment with a regimen that contains oral </a:t>
            </a:r>
            <a:r>
              <a:rPr lang="en-US" sz="2000" dirty="0" err="1" smtClean="0">
                <a:solidFill>
                  <a:srgbClr val="3333CC"/>
                </a:solidFill>
              </a:rPr>
              <a:t>metronidazole</a:t>
            </a:r>
            <a:r>
              <a:rPr lang="en-US" sz="2000" dirty="0" smtClean="0">
                <a:solidFill>
                  <a:srgbClr val="3333CC"/>
                </a:solidFill>
              </a:rPr>
              <a:t>. </a:t>
            </a:r>
          </a:p>
          <a:p>
            <a:pPr eaLnBrk="1" hangingPunct="1">
              <a:lnSpc>
                <a:spcPct val="80000"/>
              </a:lnSpc>
              <a:buFontTx/>
              <a:buNone/>
            </a:pPr>
            <a:r>
              <a:rPr lang="en-US" sz="2000" dirty="0" smtClean="0">
                <a:solidFill>
                  <a:srgbClr val="3333CC"/>
                </a:solidFill>
              </a:rPr>
              <a:t>For women with symptomatic BV infection, treatment is appropriate for pregnant women and for women planning pregnancy.</a:t>
            </a:r>
            <a:endParaRPr lang="en-US" sz="1800" dirty="0" smtClean="0">
              <a:solidFill>
                <a:srgbClr val="3333CC"/>
              </a:solidFill>
            </a:endParaRPr>
          </a:p>
          <a:p>
            <a:pPr eaLnBrk="1" hangingPunct="1">
              <a:lnSpc>
                <a:spcPct val="80000"/>
              </a:lnSpc>
              <a:buFontTx/>
              <a:buNone/>
            </a:pPr>
            <a:endParaRPr lang="en-US" sz="800" b="1" dirty="0" smtClean="0">
              <a:solidFill>
                <a:srgbClr val="3333CC"/>
              </a:solidFill>
            </a:endParaRPr>
          </a:p>
          <a:p>
            <a:pPr eaLnBrk="1" hangingPunct="1">
              <a:lnSpc>
                <a:spcPct val="80000"/>
              </a:lnSpc>
              <a:buFontTx/>
              <a:buNone/>
            </a:pPr>
            <a:r>
              <a:rPr lang="en-US" sz="1800" b="1" dirty="0" smtClean="0">
                <a:solidFill>
                  <a:srgbClr val="3333CC"/>
                </a:solidFill>
              </a:rPr>
              <a:t>Strength of evidence:  D (women w/out history of preterm delivery)</a:t>
            </a:r>
          </a:p>
          <a:p>
            <a:pPr eaLnBrk="1" hangingPunct="1">
              <a:lnSpc>
                <a:spcPct val="80000"/>
              </a:lnSpc>
              <a:buFontTx/>
              <a:buNone/>
            </a:pPr>
            <a:r>
              <a:rPr lang="en-US" sz="1800" b="1" dirty="0" smtClean="0">
                <a:solidFill>
                  <a:srgbClr val="3333CC"/>
                </a:solidFill>
              </a:rPr>
              <a:t>                                       C (women w/ history of preterm delivery)</a:t>
            </a:r>
          </a:p>
          <a:p>
            <a:pPr eaLnBrk="1" hangingPunct="1">
              <a:lnSpc>
                <a:spcPct val="80000"/>
              </a:lnSpc>
              <a:buFontTx/>
              <a:buNone/>
            </a:pPr>
            <a:r>
              <a:rPr lang="en-US" sz="1800" b="1" dirty="0" smtClean="0">
                <a:solidFill>
                  <a:srgbClr val="3333CC"/>
                </a:solidFill>
              </a:rPr>
              <a:t>		Quality of evidence: I-b</a:t>
            </a:r>
          </a:p>
          <a:p>
            <a:pPr eaLnBrk="1" hangingPunct="1">
              <a:lnSpc>
                <a:spcPct val="80000"/>
              </a:lnSpc>
            </a:pPr>
            <a:endParaRPr lang="en-US" sz="2800" b="1" dirty="0" smtClean="0"/>
          </a:p>
        </p:txBody>
      </p:sp>
      <p:sp>
        <p:nvSpPr>
          <p:cNvPr id="11162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Group B </a:t>
            </a:r>
            <a:r>
              <a:rPr lang="en-US" sz="3600" b="1" i="1" dirty="0" smtClean="0">
                <a:solidFill>
                  <a:srgbClr val="3333CC"/>
                </a:solidFill>
              </a:rPr>
              <a:t>Streptococcus</a:t>
            </a:r>
          </a:p>
        </p:txBody>
      </p:sp>
      <p:sp>
        <p:nvSpPr>
          <p:cNvPr id="84994" name="Rectangle 3"/>
          <p:cNvSpPr>
            <a:spLocks noGrp="1" noChangeArrowheads="1"/>
          </p:cNvSpPr>
          <p:nvPr>
            <p:ph type="body" idx="1"/>
          </p:nvPr>
        </p:nvSpPr>
        <p:spPr/>
        <p:txBody>
          <a:bodyPr/>
          <a:lstStyle/>
          <a:p>
            <a:pPr eaLnBrk="1" hangingPunct="1">
              <a:buFontTx/>
              <a:buNone/>
            </a:pPr>
            <a:r>
              <a:rPr lang="en-US" sz="2000" smtClean="0">
                <a:solidFill>
                  <a:srgbClr val="3333CC"/>
                </a:solidFill>
              </a:rPr>
              <a:t>Screening for group B </a:t>
            </a:r>
            <a:r>
              <a:rPr lang="en-US" sz="2000" i="1" smtClean="0">
                <a:solidFill>
                  <a:srgbClr val="3333CC"/>
                </a:solidFill>
              </a:rPr>
              <a:t>Streptococcus</a:t>
            </a:r>
            <a:r>
              <a:rPr lang="en-US" sz="2000" smtClean="0">
                <a:solidFill>
                  <a:srgbClr val="3333CC"/>
                </a:solidFill>
              </a:rPr>
              <a:t> colonization at a preconception visit is not indicated and should not be performed.</a:t>
            </a:r>
          </a:p>
          <a:p>
            <a:pPr eaLnBrk="1" hangingPunct="1"/>
            <a:endParaRPr lang="en-US" sz="2000" smtClean="0">
              <a:solidFill>
                <a:srgbClr val="3333CC"/>
              </a:solidFill>
            </a:endParaRPr>
          </a:p>
          <a:p>
            <a:pPr eaLnBrk="1" hangingPunct="1">
              <a:buFontTx/>
              <a:buNone/>
            </a:pPr>
            <a:r>
              <a:rPr lang="en-US" sz="2000" b="1" smtClean="0">
                <a:solidFill>
                  <a:srgbClr val="3333CC"/>
                </a:solidFill>
              </a:rPr>
              <a:t>Strength of evidence:  E		   Quality of evidence: I-2</a:t>
            </a:r>
          </a:p>
          <a:p>
            <a:pPr eaLnBrk="1" hangingPunct="1"/>
            <a:endParaRPr lang="en-US" b="1" smtClean="0">
              <a:solidFill>
                <a:srgbClr val="3333CC"/>
              </a:solidFill>
            </a:endParaRPr>
          </a:p>
        </p:txBody>
      </p:sp>
      <p:sp>
        <p:nvSpPr>
          <p:cNvPr id="11264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3600" b="1" dirty="0" smtClean="0">
                <a:solidFill>
                  <a:srgbClr val="0000AD"/>
                </a:solidFill>
              </a:rPr>
              <a:t>Interpersonal Violence</a:t>
            </a:r>
            <a:endParaRPr lang="en-US" sz="3600" b="1" dirty="0">
              <a:solidFill>
                <a:srgbClr val="0000AD"/>
              </a:solidFill>
            </a:endParaRPr>
          </a:p>
        </p:txBody>
      </p:sp>
      <p:sp>
        <p:nvSpPr>
          <p:cNvPr id="3" name="Content Placeholder 2"/>
          <p:cNvSpPr>
            <a:spLocks noGrp="1"/>
          </p:cNvSpPr>
          <p:nvPr>
            <p:ph idx="1"/>
          </p:nvPr>
        </p:nvSpPr>
        <p:spPr>
          <a:xfrm>
            <a:off x="381000" y="1676400"/>
            <a:ext cx="8382000" cy="4114800"/>
          </a:xfrm>
        </p:spPr>
        <p:txBody>
          <a:bodyPr/>
          <a:lstStyle/>
          <a:p>
            <a:pPr marL="463550" indent="-463550">
              <a:buNone/>
            </a:pPr>
            <a:r>
              <a:rPr lang="en-US" sz="1800" dirty="0" smtClean="0">
                <a:solidFill>
                  <a:srgbClr val="0000AD"/>
                </a:solidFill>
              </a:rPr>
              <a:t>Patients should be assessed for past or current experiences of physical</a:t>
            </a:r>
            <a:r>
              <a:rPr lang="en-US" sz="1800" dirty="0">
                <a:solidFill>
                  <a:srgbClr val="0000AD"/>
                </a:solidFill>
              </a:rPr>
              <a:t>, sexual, or emotional violence from any </a:t>
            </a:r>
            <a:r>
              <a:rPr lang="en-US" sz="1800" dirty="0" smtClean="0">
                <a:solidFill>
                  <a:srgbClr val="0000AD"/>
                </a:solidFill>
              </a:rPr>
              <a:t>source.</a:t>
            </a:r>
          </a:p>
          <a:p>
            <a:pPr marL="463550" indent="-463550">
              <a:buNone/>
            </a:pPr>
            <a:r>
              <a:rPr lang="en-US" sz="1800" dirty="0" smtClean="0">
                <a:solidFill>
                  <a:srgbClr val="0000AD"/>
                </a:solidFill>
              </a:rPr>
              <a:t>If </a:t>
            </a:r>
            <a:r>
              <a:rPr lang="en-US" sz="1800" dirty="0">
                <a:solidFill>
                  <a:srgbClr val="0000AD"/>
                </a:solidFill>
              </a:rPr>
              <a:t>a woman is being abused, or has been abused in the recent past, the provider should offer appropriate evaluation, counseling and treatment for physical injuries, sexually transmitted infections, unintended pregnancy, and psychological trauma, including the provision of emergency contraception and empiric antimicrobial therapy in the case of sexual assault.</a:t>
            </a:r>
          </a:p>
          <a:p>
            <a:pPr marL="463550" indent="-463550">
              <a:buNone/>
            </a:pPr>
            <a:r>
              <a:rPr lang="en-US" sz="1800" dirty="0" smtClean="0">
                <a:solidFill>
                  <a:srgbClr val="0000AD"/>
                </a:solidFill>
              </a:rPr>
              <a:t>Providers should give </a:t>
            </a:r>
            <a:r>
              <a:rPr lang="en-US" sz="1800" dirty="0">
                <a:solidFill>
                  <a:srgbClr val="0000AD"/>
                </a:solidFill>
              </a:rPr>
              <a:t>brief counseling to: 1) promote the patient’s immediate safety; 2) discuss the possible relationship between current or previous interpersonal and domestic violence and the patient’s health concerns; and, 3) link the patient to support services and resources including  community agencies that specialize in abuse for counseling, legal advice, and other  services</a:t>
            </a:r>
            <a:r>
              <a:rPr lang="en-US" sz="1800" dirty="0" smtClean="0">
                <a:solidFill>
                  <a:srgbClr val="0000AD"/>
                </a:solidFill>
              </a:rPr>
              <a:t>.</a:t>
            </a:r>
          </a:p>
          <a:p>
            <a:pPr marL="863600" lvl="1" indent="-463550">
              <a:buNone/>
            </a:pPr>
            <a:endParaRPr lang="en-US" sz="800" dirty="0" smtClean="0">
              <a:solidFill>
                <a:srgbClr val="0000AD"/>
              </a:solidFill>
            </a:endParaRPr>
          </a:p>
          <a:p>
            <a:pPr marL="1263650" lvl="2" indent="-463550">
              <a:buNone/>
            </a:pPr>
            <a:r>
              <a:rPr lang="en-US" sz="1000" dirty="0">
                <a:solidFill>
                  <a:srgbClr val="0000AD"/>
                </a:solidFill>
              </a:rPr>
              <a:t>	</a:t>
            </a:r>
            <a:r>
              <a:rPr lang="en-US" sz="1600" dirty="0" smtClean="0">
                <a:solidFill>
                  <a:srgbClr val="0000AD"/>
                </a:solidFill>
              </a:rPr>
              <a:t>(While not included in the 2008  AJOG review, the significance of IPV has warranted the Preconception Clinical Taskforce to include it in their Clinical Toolkit.)</a:t>
            </a:r>
            <a:endParaRPr lang="en-US" sz="1600" dirty="0">
              <a:solidFill>
                <a:srgbClr val="0000AD"/>
              </a:solidFill>
            </a:endParaRPr>
          </a:p>
        </p:txBody>
      </p:sp>
      <p:sp>
        <p:nvSpPr>
          <p:cNvPr id="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hlinkClick r:id="rId2" action="ppaction://hlinksldjump"/>
              </a:rPr>
              <a:t>Back</a:t>
            </a:r>
            <a:r>
              <a:rPr lang="en-US" b="0" dirty="0">
                <a:solidFill>
                  <a:srgbClr val="3333CC"/>
                </a:solidFill>
                <a:latin typeface="Garamond" charset="0"/>
                <a:ea typeface="ＭＳ Ｐゴシック" charset="0"/>
              </a:rPr>
              <a:t> </a:t>
            </a:r>
          </a:p>
        </p:txBody>
      </p:sp>
    </p:spTree>
    <p:extLst>
      <p:ext uri="{BB962C8B-B14F-4D97-AF65-F5344CB8AC3E}">
        <p14:creationId xmlns:p14="http://schemas.microsoft.com/office/powerpoint/2010/main" val="1745297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body" idx="1"/>
          </p:nvPr>
        </p:nvSpPr>
        <p:spPr>
          <a:xfrm>
            <a:off x="304800" y="1905000"/>
            <a:ext cx="8229600" cy="4038600"/>
          </a:xfrm>
        </p:spPr>
        <p:txBody>
          <a:bodyPr/>
          <a:lstStyle/>
          <a:p>
            <a:pPr eaLnBrk="1" hangingPunct="1"/>
            <a:r>
              <a:rPr lang="en-US" sz="2800" dirty="0" smtClean="0">
                <a:solidFill>
                  <a:srgbClr val="3333CC"/>
                </a:solidFill>
              </a:rPr>
              <a:t>Substance use (click </a:t>
            </a:r>
            <a:r>
              <a:rPr lang="en-US" sz="2800" dirty="0" smtClean="0">
                <a:solidFill>
                  <a:srgbClr val="3333CC"/>
                </a:solidFill>
                <a:hlinkClick r:id="rId2" action="ppaction://hlinksldjump"/>
              </a:rPr>
              <a:t>here</a:t>
            </a:r>
            <a:r>
              <a:rPr lang="en-US" sz="2800" dirty="0" smtClean="0">
                <a:solidFill>
                  <a:srgbClr val="3333CC"/>
                </a:solidFill>
              </a:rPr>
              <a:t>)</a:t>
            </a:r>
          </a:p>
          <a:p>
            <a:pPr eaLnBrk="1" hangingPunct="1"/>
            <a:r>
              <a:rPr lang="en-US" sz="2800" dirty="0" smtClean="0">
                <a:solidFill>
                  <a:srgbClr val="3333CC"/>
                </a:solidFill>
              </a:rPr>
              <a:t>Chronic disease profile (click </a:t>
            </a:r>
            <a:r>
              <a:rPr lang="en-US" sz="2800" dirty="0" smtClean="0">
                <a:solidFill>
                  <a:srgbClr val="3333CC"/>
                </a:solidFill>
                <a:hlinkClick r:id="rId3" action="ppaction://hlinksldjump"/>
              </a:rPr>
              <a:t>here</a:t>
            </a:r>
            <a:r>
              <a:rPr lang="en-US" sz="2800" dirty="0" smtClean="0">
                <a:solidFill>
                  <a:srgbClr val="3333CC"/>
                </a:solidFill>
              </a:rPr>
              <a:t>)</a:t>
            </a:r>
          </a:p>
          <a:p>
            <a:pPr eaLnBrk="1" hangingPunct="1">
              <a:buFontTx/>
              <a:buNone/>
            </a:pPr>
            <a:r>
              <a:rPr lang="en-US" sz="2800" dirty="0" smtClean="0">
                <a:solidFill>
                  <a:srgbClr val="3333CC"/>
                </a:solidFill>
              </a:rPr>
              <a:t>	Medication use and needs (click </a:t>
            </a:r>
            <a:r>
              <a:rPr lang="en-US" sz="2800" dirty="0" smtClean="0">
                <a:solidFill>
                  <a:srgbClr val="3333CC"/>
                </a:solidFill>
                <a:hlinkClick r:id="rId4" action="ppaction://hlinksldjump"/>
              </a:rPr>
              <a:t>here</a:t>
            </a:r>
            <a:r>
              <a:rPr lang="en-US" sz="2800" dirty="0" smtClean="0">
                <a:solidFill>
                  <a:srgbClr val="3333CC"/>
                </a:solidFill>
              </a:rPr>
              <a:t>)</a:t>
            </a:r>
          </a:p>
          <a:p>
            <a:pPr eaLnBrk="1" hangingPunct="1"/>
            <a:r>
              <a:rPr lang="en-US" sz="2800" dirty="0" smtClean="0">
                <a:solidFill>
                  <a:srgbClr val="3333CC"/>
                </a:solidFill>
              </a:rPr>
              <a:t>Reproductive history (click </a:t>
            </a:r>
            <a:r>
              <a:rPr lang="en-US" sz="2800" dirty="0" smtClean="0">
                <a:solidFill>
                  <a:srgbClr val="3333CC"/>
                </a:solidFill>
                <a:hlinkClick r:id="rId5" action="ppaction://hlinksldjump"/>
              </a:rPr>
              <a:t>here</a:t>
            </a:r>
            <a:r>
              <a:rPr lang="en-US" sz="2800" dirty="0" smtClean="0">
                <a:solidFill>
                  <a:srgbClr val="3333CC"/>
                </a:solidFill>
              </a:rPr>
              <a:t>)</a:t>
            </a:r>
          </a:p>
          <a:p>
            <a:pPr eaLnBrk="1" hangingPunct="1"/>
            <a:r>
              <a:rPr lang="en-US" sz="2800" dirty="0" smtClean="0">
                <a:solidFill>
                  <a:srgbClr val="3333CC"/>
                </a:solidFill>
              </a:rPr>
              <a:t>Family/genetic history (click </a:t>
            </a:r>
            <a:r>
              <a:rPr lang="en-US" sz="2800" dirty="0" smtClean="0">
                <a:solidFill>
                  <a:srgbClr val="3333CC"/>
                </a:solidFill>
                <a:hlinkClick r:id="rId6" action="ppaction://hlinksldjump"/>
              </a:rPr>
              <a:t>here</a:t>
            </a:r>
            <a:r>
              <a:rPr lang="en-US" sz="2800" dirty="0" smtClean="0">
                <a:solidFill>
                  <a:srgbClr val="3333CC"/>
                </a:solidFill>
              </a:rPr>
              <a:t>)</a:t>
            </a:r>
          </a:p>
        </p:txBody>
      </p:sp>
      <p:sp>
        <p:nvSpPr>
          <p:cNvPr id="80900" name="AutoShape 4">
            <a:hlinkClick r:id="rId7"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80902" name="Rectangle 6"/>
          <p:cNvSpPr>
            <a:spLocks noGrp="1" noChangeArrowheads="1"/>
          </p:cNvSpPr>
          <p:nvPr>
            <p:ph type="title"/>
          </p:nvPr>
        </p:nvSpPr>
        <p:spPr>
          <a:xfrm>
            <a:off x="76200" y="228600"/>
            <a:ext cx="8915400" cy="1143000"/>
          </a:xfrm>
        </p:spPr>
        <p:txBody>
          <a:bodyPr/>
          <a:lstStyle/>
          <a:p>
            <a:pPr eaLnBrk="1" hangingPunct="1"/>
            <a:r>
              <a:rPr lang="en-US" sz="3600" b="1" dirty="0" smtClean="0">
                <a:solidFill>
                  <a:srgbClr val="3333CC"/>
                </a:solidFill>
              </a:rPr>
              <a:t>Recommendations on the Clinical Content of Preconception Care </a:t>
            </a:r>
            <a:br>
              <a:rPr lang="en-US" sz="3600" b="1" dirty="0" smtClean="0">
                <a:solidFill>
                  <a:srgbClr val="3333CC"/>
                </a:solidFill>
              </a:rPr>
            </a:br>
            <a:r>
              <a:rPr lang="en-US" sz="2000" b="1" dirty="0" smtClean="0">
                <a:solidFill>
                  <a:srgbClr val="3333CC"/>
                </a:solidFill>
              </a:rPr>
              <a:t>(AJOG, 2008)</a:t>
            </a:r>
            <a:endParaRPr lang="en-US" sz="2400" b="1" dirty="0" smtClean="0">
              <a:solidFill>
                <a:srgbClr val="3333CC"/>
              </a:solidFill>
              <a:effectLst>
                <a:outerShdw blurRad="38100" dist="38100" dir="2700000" algn="tl">
                  <a:srgbClr val="C0C0C0"/>
                </a:outerShdw>
              </a:effectLst>
            </a:endParaRPr>
          </a:p>
        </p:txBody>
      </p:sp>
      <p:pic>
        <p:nvPicPr>
          <p:cNvPr id="86020" name="Picture 7" descr="bullet"/>
          <p:cNvPicPr>
            <a:picLocks noChangeAspect="1" noChangeArrowheads="1"/>
          </p:cNvPicPr>
          <p:nvPr/>
        </p:nvPicPr>
        <p:blipFill>
          <a:blip r:embed="rId8"/>
          <a:srcRect/>
          <a:stretch>
            <a:fillRect/>
          </a:stretch>
        </p:blipFill>
        <p:spPr bwMode="auto">
          <a:xfrm>
            <a:off x="381000" y="4114800"/>
            <a:ext cx="355600" cy="328613"/>
          </a:xfrm>
          <a:prstGeom prst="rect">
            <a:avLst/>
          </a:prstGeom>
          <a:noFill/>
          <a:ln w="9525">
            <a:noFill/>
            <a:miter lim="800000"/>
            <a:headEnd/>
            <a:tailEnd/>
          </a:ln>
        </p:spPr>
      </p:pic>
      <p:pic>
        <p:nvPicPr>
          <p:cNvPr id="86021" name="Picture 8" descr="bullet"/>
          <p:cNvPicPr>
            <a:picLocks noChangeAspect="1" noChangeArrowheads="1"/>
          </p:cNvPicPr>
          <p:nvPr/>
        </p:nvPicPr>
        <p:blipFill>
          <a:blip r:embed="rId8"/>
          <a:srcRect/>
          <a:stretch>
            <a:fillRect/>
          </a:stretch>
        </p:blipFill>
        <p:spPr bwMode="auto">
          <a:xfrm>
            <a:off x="381000" y="2514600"/>
            <a:ext cx="355600" cy="328613"/>
          </a:xfrm>
          <a:prstGeom prst="rect">
            <a:avLst/>
          </a:prstGeom>
          <a:noFill/>
          <a:ln w="9525">
            <a:noFill/>
            <a:miter lim="800000"/>
            <a:headEnd/>
            <a:tailEnd/>
          </a:ln>
        </p:spPr>
      </p:pic>
      <p:pic>
        <p:nvPicPr>
          <p:cNvPr id="86022" name="Picture 9" descr="bullet"/>
          <p:cNvPicPr>
            <a:picLocks noChangeAspect="1" noChangeArrowheads="1"/>
          </p:cNvPicPr>
          <p:nvPr/>
        </p:nvPicPr>
        <p:blipFill>
          <a:blip r:embed="rId8"/>
          <a:srcRect/>
          <a:stretch>
            <a:fillRect/>
          </a:stretch>
        </p:blipFill>
        <p:spPr bwMode="auto">
          <a:xfrm>
            <a:off x="381000" y="3581400"/>
            <a:ext cx="355600" cy="328613"/>
          </a:xfrm>
          <a:prstGeom prst="rect">
            <a:avLst/>
          </a:prstGeom>
          <a:noFill/>
          <a:ln w="9525">
            <a:noFill/>
            <a:miter lim="800000"/>
            <a:headEnd/>
            <a:tailEnd/>
          </a:ln>
        </p:spPr>
      </p:pic>
      <p:pic>
        <p:nvPicPr>
          <p:cNvPr id="86023" name="Picture 10" descr="bullet"/>
          <p:cNvPicPr>
            <a:picLocks noChangeAspect="1" noChangeArrowheads="1"/>
          </p:cNvPicPr>
          <p:nvPr/>
        </p:nvPicPr>
        <p:blipFill>
          <a:blip r:embed="rId8"/>
          <a:srcRect/>
          <a:stretch>
            <a:fillRect/>
          </a:stretch>
        </p:blipFill>
        <p:spPr bwMode="auto">
          <a:xfrm>
            <a:off x="381000" y="3048000"/>
            <a:ext cx="355600" cy="328613"/>
          </a:xfrm>
          <a:prstGeom prst="rect">
            <a:avLst/>
          </a:prstGeom>
          <a:noFill/>
          <a:ln w="9525">
            <a:noFill/>
            <a:miter lim="800000"/>
            <a:headEnd/>
            <a:tailEnd/>
          </a:ln>
        </p:spPr>
      </p:pic>
      <p:pic>
        <p:nvPicPr>
          <p:cNvPr id="86024" name="Picture 11" descr="bullet"/>
          <p:cNvPicPr>
            <a:picLocks noChangeAspect="1" noChangeArrowheads="1"/>
          </p:cNvPicPr>
          <p:nvPr/>
        </p:nvPicPr>
        <p:blipFill>
          <a:blip r:embed="rId8"/>
          <a:srcRect/>
          <a:stretch>
            <a:fillRect/>
          </a:stretch>
        </p:blipFill>
        <p:spPr bwMode="auto">
          <a:xfrm>
            <a:off x="381000" y="19812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Substance use</a:t>
            </a:r>
          </a:p>
        </p:txBody>
      </p:sp>
      <p:sp>
        <p:nvSpPr>
          <p:cNvPr id="87042" name="Rectangle 3"/>
          <p:cNvSpPr>
            <a:spLocks noGrp="1" noChangeArrowheads="1"/>
          </p:cNvSpPr>
          <p:nvPr>
            <p:ph type="body" idx="1"/>
          </p:nvPr>
        </p:nvSpPr>
        <p:spPr>
          <a:xfrm>
            <a:off x="1905000" y="1676400"/>
            <a:ext cx="6934200" cy="4419600"/>
          </a:xfrm>
        </p:spPr>
        <p:txBody>
          <a:bodyPr/>
          <a:lstStyle/>
          <a:p>
            <a:pPr eaLnBrk="1" hangingPunct="1">
              <a:lnSpc>
                <a:spcPct val="90000"/>
              </a:lnSpc>
              <a:buFontTx/>
              <a:buNone/>
            </a:pPr>
            <a:r>
              <a:rPr lang="en-US" sz="2000" dirty="0" smtClean="0">
                <a:solidFill>
                  <a:srgbClr val="3333CC"/>
                </a:solidFill>
              </a:rPr>
              <a:t>All women should be assessed for use of tobacco at each encounter with the healthcare system; women who smoke should be counseled to limit exposure. </a:t>
            </a:r>
          </a:p>
          <a:p>
            <a:pPr eaLnBrk="1" hangingPunct="1">
              <a:lnSpc>
                <a:spcPct val="90000"/>
              </a:lnSpc>
              <a:buFontTx/>
              <a:buNone/>
            </a:pPr>
            <a:r>
              <a:rPr lang="en-US" sz="2000" dirty="0" smtClean="0">
                <a:solidFill>
                  <a:srgbClr val="3333CC"/>
                </a:solidFill>
              </a:rPr>
              <a:t>All women should be assessed at least annually for alcohol use patterns and risky drinking behavior and be provided with appropriate counseling; all women should be advised of the risks to the embryo/fetus of alcohol exposure in pregnancy and that no safe level of consumption has been established.</a:t>
            </a:r>
          </a:p>
          <a:p>
            <a:pPr eaLnBrk="1" hangingPunct="1">
              <a:lnSpc>
                <a:spcPct val="90000"/>
              </a:lnSpc>
            </a:pPr>
            <a:endParaRPr lang="en-US" sz="2000" dirty="0" smtClean="0">
              <a:solidFill>
                <a:srgbClr val="3333CC"/>
              </a:solidFill>
            </a:endParaRPr>
          </a:p>
          <a:p>
            <a:pPr eaLnBrk="1" hangingPunct="1">
              <a:lnSpc>
                <a:spcPct val="90000"/>
              </a:lnSpc>
              <a:buFontTx/>
              <a:buNone/>
            </a:pPr>
            <a:r>
              <a:rPr lang="en-US" sz="1900" b="1" dirty="0" smtClean="0">
                <a:solidFill>
                  <a:srgbClr val="3333CC"/>
                </a:solidFill>
              </a:rPr>
              <a:t>Strength of evidence:  A	</a:t>
            </a:r>
          </a:p>
          <a:p>
            <a:pPr eaLnBrk="1" hangingPunct="1">
              <a:lnSpc>
                <a:spcPct val="90000"/>
              </a:lnSpc>
              <a:buFontTx/>
              <a:buNone/>
            </a:pPr>
            <a:r>
              <a:rPr lang="en-US" sz="1900" b="1" dirty="0" smtClean="0">
                <a:solidFill>
                  <a:srgbClr val="3333CC"/>
                </a:solidFill>
              </a:rPr>
              <a:t>Quality of evidence: II-2 (tobacco)</a:t>
            </a:r>
          </a:p>
          <a:p>
            <a:pPr eaLnBrk="1" hangingPunct="1">
              <a:lnSpc>
                <a:spcPct val="90000"/>
              </a:lnSpc>
              <a:buFontTx/>
              <a:buNone/>
            </a:pPr>
            <a:r>
              <a:rPr lang="en-US" sz="1900" b="1" dirty="0" smtClean="0">
                <a:solidFill>
                  <a:srgbClr val="3333CC"/>
                </a:solidFill>
              </a:rPr>
              <a:t>Quality of evidence: III (alcohol)</a:t>
            </a:r>
          </a:p>
          <a:p>
            <a:pPr eaLnBrk="1" hangingPunct="1">
              <a:lnSpc>
                <a:spcPct val="90000"/>
              </a:lnSpc>
              <a:buFontTx/>
              <a:buNone/>
            </a:pPr>
            <a:endParaRPr lang="en-US" sz="1900" b="1" dirty="0" smtClean="0">
              <a:solidFill>
                <a:srgbClr val="3333CC"/>
              </a:solidFill>
            </a:endParaRPr>
          </a:p>
        </p:txBody>
      </p:sp>
      <p:sp>
        <p:nvSpPr>
          <p:cNvPr id="9011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5" name="Picture 4" descr="tobacco-alcohol.jpg"/>
          <p:cNvPicPr>
            <a:picLocks noChangeAspect="1"/>
          </p:cNvPicPr>
          <p:nvPr/>
        </p:nvPicPr>
        <p:blipFill>
          <a:blip r:embed="rId3"/>
          <a:stretch>
            <a:fillRect/>
          </a:stretch>
        </p:blipFill>
        <p:spPr>
          <a:xfrm>
            <a:off x="0" y="2362200"/>
            <a:ext cx="1828800" cy="27432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Chronic Disease</a:t>
            </a:r>
          </a:p>
        </p:txBody>
      </p:sp>
      <p:sp>
        <p:nvSpPr>
          <p:cNvPr id="88066" name="Rectangle 3"/>
          <p:cNvSpPr>
            <a:spLocks noGrp="1" noChangeArrowheads="1"/>
          </p:cNvSpPr>
          <p:nvPr>
            <p:ph type="body" idx="1"/>
          </p:nvPr>
        </p:nvSpPr>
        <p:spPr>
          <a:xfrm>
            <a:off x="685800" y="1828800"/>
            <a:ext cx="7772400" cy="4114800"/>
          </a:xfrm>
        </p:spPr>
        <p:txBody>
          <a:bodyPr/>
          <a:lstStyle/>
          <a:p>
            <a:pPr eaLnBrk="1" hangingPunct="1">
              <a:buFontTx/>
              <a:buNone/>
            </a:pPr>
            <a:r>
              <a:rPr lang="en-US" sz="2000" dirty="0" smtClean="0">
                <a:solidFill>
                  <a:srgbClr val="3333CC"/>
                </a:solidFill>
              </a:rPr>
              <a:t>For women with chronic medical conditions, preconception care should include an assessment of the likelihood of pregnancy affecting the mother’</a:t>
            </a:r>
            <a:r>
              <a:rPr lang="en-US" altLang="ja-JP" sz="2000" dirty="0" smtClean="0">
                <a:solidFill>
                  <a:srgbClr val="3333CC"/>
                </a:solidFill>
              </a:rPr>
              <a:t>s health and of the medical condition affecting the pregnancy.  </a:t>
            </a:r>
          </a:p>
          <a:p>
            <a:pPr eaLnBrk="1" hangingPunct="1">
              <a:buFontTx/>
              <a:buNone/>
            </a:pPr>
            <a:r>
              <a:rPr lang="en-US" altLang="ja-JP" sz="2000" dirty="0" smtClean="0">
                <a:solidFill>
                  <a:srgbClr val="3333CC"/>
                </a:solidFill>
              </a:rPr>
              <a:t>For women with certain conditions, preconception care might include advice modifying the treatment of the condition, as well as the avoidance or timing of a potential conception.  </a:t>
            </a:r>
          </a:p>
          <a:p>
            <a:pPr eaLnBrk="1" hangingPunct="1">
              <a:buFontTx/>
              <a:buNone/>
            </a:pPr>
            <a:r>
              <a:rPr lang="en-US" altLang="ja-JP" sz="2000" dirty="0" smtClean="0">
                <a:solidFill>
                  <a:srgbClr val="3333CC"/>
                </a:solidFill>
              </a:rPr>
              <a:t>When appropriate, patient should be referred for counseling to a provider with expertise in the management of their condition during pregnancy.</a:t>
            </a:r>
          </a:p>
          <a:p>
            <a:pPr eaLnBrk="1" hangingPunct="1">
              <a:buFontTx/>
              <a:buNone/>
            </a:pPr>
            <a:endParaRPr lang="en-US" sz="700" dirty="0" smtClean="0">
              <a:solidFill>
                <a:srgbClr val="3333CC"/>
              </a:solidFill>
            </a:endParaRPr>
          </a:p>
          <a:p>
            <a:pPr eaLnBrk="1" hangingPunct="1">
              <a:buFontTx/>
              <a:buNone/>
            </a:pPr>
            <a:r>
              <a:rPr lang="en-US" sz="2000" dirty="0" smtClean="0">
                <a:solidFill>
                  <a:srgbClr val="3333CC"/>
                </a:solidFill>
              </a:rPr>
              <a:t>See Module #3: Maximizing Prevention: Targeted Preconception 	Care for Those with High Risk Conditions</a:t>
            </a:r>
          </a:p>
        </p:txBody>
      </p:sp>
      <p:sp>
        <p:nvSpPr>
          <p:cNvPr id="9114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Medication Use</a:t>
            </a:r>
          </a:p>
        </p:txBody>
      </p:sp>
      <p:sp>
        <p:nvSpPr>
          <p:cNvPr id="89090" name="Rectangle 3"/>
          <p:cNvSpPr>
            <a:spLocks noGrp="1" noChangeArrowheads="1"/>
          </p:cNvSpPr>
          <p:nvPr>
            <p:ph type="body" idx="1"/>
          </p:nvPr>
        </p:nvSpPr>
        <p:spPr>
          <a:xfrm>
            <a:off x="381000" y="1676400"/>
            <a:ext cx="8458200" cy="4114800"/>
          </a:xfrm>
        </p:spPr>
        <p:txBody>
          <a:bodyPr/>
          <a:lstStyle/>
          <a:p>
            <a:pPr eaLnBrk="1" hangingPunct="1">
              <a:lnSpc>
                <a:spcPct val="90000"/>
              </a:lnSpc>
              <a:buFontTx/>
              <a:buNone/>
            </a:pPr>
            <a:r>
              <a:rPr lang="en-US" sz="2000" dirty="0" smtClean="0">
                <a:solidFill>
                  <a:srgbClr val="3333CC"/>
                </a:solidFill>
              </a:rPr>
              <a:t>A review of all medications (prescribed and over-the-counter) used by a patient should be performed at all encounters with a health provider.  </a:t>
            </a:r>
          </a:p>
          <a:p>
            <a:pPr eaLnBrk="1" hangingPunct="1">
              <a:lnSpc>
                <a:spcPct val="90000"/>
              </a:lnSpc>
              <a:buFontTx/>
              <a:buNone/>
            </a:pPr>
            <a:r>
              <a:rPr lang="en-US" sz="2000" dirty="0" smtClean="0">
                <a:solidFill>
                  <a:srgbClr val="3333CC"/>
                </a:solidFill>
              </a:rPr>
              <a:t>Efforts should be made to ensure that the woman is on the simplest effective regimen to optimize her health.  </a:t>
            </a:r>
          </a:p>
          <a:p>
            <a:pPr eaLnBrk="1" hangingPunct="1">
              <a:lnSpc>
                <a:spcPct val="90000"/>
              </a:lnSpc>
              <a:buFontTx/>
              <a:buNone/>
            </a:pPr>
            <a:r>
              <a:rPr lang="en-US" sz="2000" dirty="0" smtClean="0">
                <a:solidFill>
                  <a:srgbClr val="3333CC"/>
                </a:solidFill>
              </a:rPr>
              <a:t>As part of preconception care, if the woman is using a teratogenic medication, if possible, these medications should be switched to other agents.  For those in whom they are indicated, careful counseling should be done indicating the risks, alternatives and a plan for contraception initiated.  </a:t>
            </a:r>
          </a:p>
          <a:p>
            <a:pPr eaLnBrk="1" hangingPunct="1">
              <a:lnSpc>
                <a:spcPct val="90000"/>
              </a:lnSpc>
              <a:buFontTx/>
              <a:buNone/>
            </a:pPr>
            <a:r>
              <a:rPr lang="en-US" sz="2000" dirty="0" smtClean="0">
                <a:solidFill>
                  <a:srgbClr val="3333CC"/>
                </a:solidFill>
              </a:rPr>
              <a:t>In general, patients on medications should be counseled as to what to do with their medication regimen should they conceive. When appropriate, patients should be referred for counseling to a provider with expertise in the management of their condition during pregnancy.</a:t>
            </a:r>
          </a:p>
        </p:txBody>
      </p:sp>
      <p:sp>
        <p:nvSpPr>
          <p:cNvPr id="9216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pic>
        <p:nvPicPr>
          <p:cNvPr id="5" name="Picture 4" descr="diet-pills.jpg"/>
          <p:cNvPicPr>
            <a:picLocks noChangeAspect="1"/>
          </p:cNvPicPr>
          <p:nvPr/>
        </p:nvPicPr>
        <p:blipFill>
          <a:blip r:embed="rId3"/>
          <a:stretch>
            <a:fillRect/>
          </a:stretch>
        </p:blipFill>
        <p:spPr>
          <a:xfrm>
            <a:off x="7772400" y="0"/>
            <a:ext cx="1371600" cy="1576025"/>
          </a:xfrm>
          <a:prstGeom prst="rect">
            <a:avLst/>
          </a:prstGeom>
        </p:spPr>
      </p:pic>
      <p:pic>
        <p:nvPicPr>
          <p:cNvPr id="6" name="Picture 5" descr="diet-pills.jpg"/>
          <p:cNvPicPr>
            <a:picLocks noChangeAspect="1"/>
          </p:cNvPicPr>
          <p:nvPr/>
        </p:nvPicPr>
        <p:blipFill>
          <a:blip r:embed="rId3"/>
          <a:stretch>
            <a:fillRect/>
          </a:stretch>
        </p:blipFill>
        <p:spPr>
          <a:xfrm>
            <a:off x="0" y="0"/>
            <a:ext cx="1371600" cy="157602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noChangeArrowheads="1"/>
          </p:cNvSpPr>
          <p:nvPr>
            <p:ph type="body" idx="1"/>
          </p:nvPr>
        </p:nvSpPr>
        <p:spPr>
          <a:xfrm>
            <a:off x="685800" y="2133600"/>
            <a:ext cx="7772400" cy="4114800"/>
          </a:xfrm>
        </p:spPr>
        <p:txBody>
          <a:bodyPr/>
          <a:lstStyle/>
          <a:p>
            <a:pPr eaLnBrk="1" hangingPunct="1">
              <a:spcBef>
                <a:spcPct val="0"/>
              </a:spcBef>
              <a:spcAft>
                <a:spcPts val="600"/>
              </a:spcAft>
            </a:pPr>
            <a:r>
              <a:rPr lang="en-US" sz="2800" dirty="0" smtClean="0">
                <a:solidFill>
                  <a:srgbClr val="3333CC"/>
                </a:solidFill>
                <a:hlinkClick r:id="rId2" action="ppaction://hlinksldjump"/>
              </a:rPr>
              <a:t>Prior preterm birth</a:t>
            </a:r>
            <a:endParaRPr lang="en-US" sz="2800" dirty="0" smtClean="0">
              <a:solidFill>
                <a:srgbClr val="3333CC"/>
              </a:solidFill>
            </a:endParaRPr>
          </a:p>
          <a:p>
            <a:pPr eaLnBrk="1" hangingPunct="1">
              <a:spcBef>
                <a:spcPct val="0"/>
              </a:spcBef>
              <a:spcAft>
                <a:spcPts val="600"/>
              </a:spcAft>
            </a:pPr>
            <a:r>
              <a:rPr lang="en-US" sz="2800" dirty="0" smtClean="0">
                <a:solidFill>
                  <a:srgbClr val="3333CC"/>
                </a:solidFill>
                <a:hlinkClick r:id="rId3" action="ppaction://hlinksldjump"/>
              </a:rPr>
              <a:t>Prior cesarean delivery</a:t>
            </a:r>
            <a:endParaRPr lang="en-US" sz="2800" dirty="0" smtClean="0">
              <a:solidFill>
                <a:srgbClr val="3333CC"/>
              </a:solidFill>
            </a:endParaRPr>
          </a:p>
          <a:p>
            <a:pPr eaLnBrk="1" hangingPunct="1">
              <a:spcBef>
                <a:spcPct val="0"/>
              </a:spcBef>
              <a:spcAft>
                <a:spcPts val="600"/>
              </a:spcAft>
            </a:pPr>
            <a:r>
              <a:rPr lang="en-US" sz="2800" dirty="0" smtClean="0">
                <a:solidFill>
                  <a:srgbClr val="3333CC"/>
                </a:solidFill>
                <a:hlinkClick r:id="rId4" action="ppaction://hlinksldjump"/>
              </a:rPr>
              <a:t>Prior miscarriage</a:t>
            </a:r>
            <a:endParaRPr lang="en-US" sz="2800" dirty="0" smtClean="0">
              <a:solidFill>
                <a:srgbClr val="3333CC"/>
              </a:solidFill>
            </a:endParaRPr>
          </a:p>
          <a:p>
            <a:pPr eaLnBrk="1" hangingPunct="1">
              <a:spcBef>
                <a:spcPct val="0"/>
              </a:spcBef>
              <a:spcAft>
                <a:spcPts val="600"/>
              </a:spcAft>
            </a:pPr>
            <a:r>
              <a:rPr lang="en-US" sz="2800" dirty="0" smtClean="0">
                <a:solidFill>
                  <a:srgbClr val="3333CC"/>
                </a:solidFill>
                <a:hlinkClick r:id="rId5" action="ppaction://hlinksldjump"/>
              </a:rPr>
              <a:t>Prior stillbirth</a:t>
            </a:r>
            <a:endParaRPr lang="en-US" sz="2800" dirty="0" smtClean="0">
              <a:solidFill>
                <a:srgbClr val="3333CC"/>
              </a:solidFill>
            </a:endParaRPr>
          </a:p>
          <a:p>
            <a:pPr eaLnBrk="1" hangingPunct="1">
              <a:spcBef>
                <a:spcPct val="0"/>
              </a:spcBef>
              <a:spcAft>
                <a:spcPts val="600"/>
              </a:spcAft>
            </a:pPr>
            <a:r>
              <a:rPr lang="en-US" sz="2800" dirty="0" smtClean="0">
                <a:solidFill>
                  <a:srgbClr val="3333CC"/>
                </a:solidFill>
                <a:hlinkClick r:id="rId6" action="ppaction://hlinksldjump"/>
              </a:rPr>
              <a:t>Uterine anomalies</a:t>
            </a:r>
            <a:endParaRPr lang="en-US" sz="2800" dirty="0" smtClean="0">
              <a:solidFill>
                <a:srgbClr val="3333CC"/>
              </a:solidFill>
            </a:endParaRPr>
          </a:p>
        </p:txBody>
      </p:sp>
      <p:sp>
        <p:nvSpPr>
          <p:cNvPr id="93188" name="AutoShape 4">
            <a:hlinkClick r:id="rId7"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93192" name="Rectangle 8"/>
          <p:cNvSpPr>
            <a:spLocks noGrp="1" noChangeArrowheads="1"/>
          </p:cNvSpPr>
          <p:nvPr>
            <p:ph type="title"/>
          </p:nvPr>
        </p:nvSpPr>
        <p:spPr>
          <a:xfrm>
            <a:off x="685800" y="228600"/>
            <a:ext cx="7772400" cy="1143000"/>
          </a:xfrm>
        </p:spPr>
        <p:txBody>
          <a:bodyPr/>
          <a:lstStyle/>
          <a:p>
            <a:pPr eaLnBrk="1" hangingPunct="1">
              <a:defRPr/>
            </a:pPr>
            <a:r>
              <a:rPr lang="en-US" sz="3600" b="1" dirty="0" smtClean="0">
                <a:solidFill>
                  <a:srgbClr val="3333CC"/>
                </a:solidFill>
              </a:rPr>
              <a:t>Reproductive History/ Previous Pregnancy Outcomes</a:t>
            </a:r>
            <a:r>
              <a:rPr lang="en-US" sz="4000" b="1" dirty="0" smtClean="0">
                <a:solidFill>
                  <a:srgbClr val="3333CC"/>
                </a:solidFill>
                <a:effectLst>
                  <a:outerShdw blurRad="38100" dist="38100" dir="2700000" algn="tl">
                    <a:srgbClr val="DDDDDD"/>
                  </a:outerShdw>
                </a:effectLst>
              </a:rPr>
              <a:t/>
            </a:r>
            <a:br>
              <a:rPr lang="en-US" sz="4000" b="1" dirty="0" smtClean="0">
                <a:solidFill>
                  <a:srgbClr val="3333CC"/>
                </a:solidFill>
                <a:effectLst>
                  <a:outerShdw blurRad="38100" dist="38100" dir="2700000" algn="tl">
                    <a:srgbClr val="DDDDDD"/>
                  </a:outerShdw>
                </a:effectLst>
              </a:rPr>
            </a:br>
            <a:r>
              <a:rPr lang="en-US" sz="1400" b="1" i="1" dirty="0" smtClean="0">
                <a:solidFill>
                  <a:srgbClr val="3333FF"/>
                </a:solidFill>
              </a:rPr>
              <a:t>Click on the following bullets for more information on each history type</a:t>
            </a:r>
          </a:p>
        </p:txBody>
      </p:sp>
      <p:pic>
        <p:nvPicPr>
          <p:cNvPr id="90116" name="Picture 9" descr="bullet"/>
          <p:cNvPicPr>
            <a:picLocks noChangeAspect="1" noChangeArrowheads="1"/>
          </p:cNvPicPr>
          <p:nvPr/>
        </p:nvPicPr>
        <p:blipFill>
          <a:blip r:embed="rId8"/>
          <a:srcRect/>
          <a:stretch>
            <a:fillRect/>
          </a:stretch>
        </p:blipFill>
        <p:spPr bwMode="auto">
          <a:xfrm>
            <a:off x="685800" y="2209800"/>
            <a:ext cx="355600" cy="328613"/>
          </a:xfrm>
          <a:prstGeom prst="rect">
            <a:avLst/>
          </a:prstGeom>
          <a:noFill/>
          <a:ln w="9525">
            <a:noFill/>
            <a:miter lim="800000"/>
            <a:headEnd/>
            <a:tailEnd/>
          </a:ln>
        </p:spPr>
      </p:pic>
      <p:pic>
        <p:nvPicPr>
          <p:cNvPr id="90117" name="Picture 10" descr="bullet"/>
          <p:cNvPicPr>
            <a:picLocks noChangeAspect="1" noChangeArrowheads="1"/>
          </p:cNvPicPr>
          <p:nvPr/>
        </p:nvPicPr>
        <p:blipFill>
          <a:blip r:embed="rId8"/>
          <a:srcRect/>
          <a:stretch>
            <a:fillRect/>
          </a:stretch>
        </p:blipFill>
        <p:spPr bwMode="auto">
          <a:xfrm>
            <a:off x="685800" y="2743200"/>
            <a:ext cx="355600" cy="328613"/>
          </a:xfrm>
          <a:prstGeom prst="rect">
            <a:avLst/>
          </a:prstGeom>
          <a:noFill/>
          <a:ln w="9525">
            <a:noFill/>
            <a:miter lim="800000"/>
            <a:headEnd/>
            <a:tailEnd/>
          </a:ln>
        </p:spPr>
      </p:pic>
      <p:pic>
        <p:nvPicPr>
          <p:cNvPr id="90118" name="Picture 11" descr="bullet"/>
          <p:cNvPicPr>
            <a:picLocks noChangeAspect="1" noChangeArrowheads="1"/>
          </p:cNvPicPr>
          <p:nvPr/>
        </p:nvPicPr>
        <p:blipFill>
          <a:blip r:embed="rId8"/>
          <a:srcRect/>
          <a:stretch>
            <a:fillRect/>
          </a:stretch>
        </p:blipFill>
        <p:spPr bwMode="auto">
          <a:xfrm>
            <a:off x="685800" y="3276600"/>
            <a:ext cx="355600" cy="328613"/>
          </a:xfrm>
          <a:prstGeom prst="rect">
            <a:avLst/>
          </a:prstGeom>
          <a:noFill/>
          <a:ln w="9525">
            <a:noFill/>
            <a:miter lim="800000"/>
            <a:headEnd/>
            <a:tailEnd/>
          </a:ln>
        </p:spPr>
      </p:pic>
      <p:pic>
        <p:nvPicPr>
          <p:cNvPr id="90119" name="Picture 12" descr="bullet"/>
          <p:cNvPicPr>
            <a:picLocks noChangeAspect="1" noChangeArrowheads="1"/>
          </p:cNvPicPr>
          <p:nvPr/>
        </p:nvPicPr>
        <p:blipFill>
          <a:blip r:embed="rId8"/>
          <a:srcRect/>
          <a:stretch>
            <a:fillRect/>
          </a:stretch>
        </p:blipFill>
        <p:spPr bwMode="auto">
          <a:xfrm>
            <a:off x="685800" y="3733800"/>
            <a:ext cx="355600" cy="328613"/>
          </a:xfrm>
          <a:prstGeom prst="rect">
            <a:avLst/>
          </a:prstGeom>
          <a:noFill/>
          <a:ln w="9525">
            <a:noFill/>
            <a:miter lim="800000"/>
            <a:headEnd/>
            <a:tailEnd/>
          </a:ln>
        </p:spPr>
      </p:pic>
      <p:pic>
        <p:nvPicPr>
          <p:cNvPr id="90120" name="Picture 13" descr="bullet"/>
          <p:cNvPicPr>
            <a:picLocks noChangeAspect="1" noChangeArrowheads="1"/>
          </p:cNvPicPr>
          <p:nvPr/>
        </p:nvPicPr>
        <p:blipFill>
          <a:blip r:embed="rId8"/>
          <a:srcRect/>
          <a:stretch>
            <a:fillRect/>
          </a:stretch>
        </p:blipFill>
        <p:spPr bwMode="auto">
          <a:xfrm>
            <a:off x="685800" y="4267200"/>
            <a:ext cx="355600" cy="328613"/>
          </a:xfrm>
          <a:prstGeom prst="rect">
            <a:avLst/>
          </a:prstGeom>
          <a:noFill/>
          <a:ln w="9525">
            <a:noFill/>
            <a:miter lim="800000"/>
            <a:headEnd/>
            <a:tailEnd/>
          </a:ln>
        </p:spPr>
      </p:pic>
      <p:pic>
        <p:nvPicPr>
          <p:cNvPr id="10" name="Picture 9" descr="baby feet.jpg"/>
          <p:cNvPicPr>
            <a:picLocks noChangeAspect="1"/>
          </p:cNvPicPr>
          <p:nvPr/>
        </p:nvPicPr>
        <p:blipFill>
          <a:blip r:embed="rId9"/>
          <a:stretch>
            <a:fillRect/>
          </a:stretch>
        </p:blipFill>
        <p:spPr>
          <a:xfrm>
            <a:off x="4724400" y="3657600"/>
            <a:ext cx="3162300" cy="1447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410200" y="304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2400" b="0">
              <a:latin typeface="Arial" charset="0"/>
              <a:ea typeface="ＭＳ Ｐゴシック" charset="0"/>
            </a:endParaRPr>
          </a:p>
        </p:txBody>
      </p:sp>
      <p:sp>
        <p:nvSpPr>
          <p:cNvPr id="51203" name="Rectangle 3"/>
          <p:cNvSpPr>
            <a:spLocks noChangeArrowheads="1"/>
          </p:cNvSpPr>
          <p:nvPr/>
        </p:nvSpPr>
        <p:spPr bwMode="auto">
          <a:xfrm>
            <a:off x="685800" y="2209800"/>
            <a:ext cx="7772400" cy="2209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a:r>
              <a:rPr lang="en-US" sz="3600" b="0" dirty="0">
                <a:solidFill>
                  <a:srgbClr val="3333CC"/>
                </a:solidFill>
              </a:rPr>
              <a:t>Review of</a:t>
            </a:r>
            <a:r>
              <a:rPr lang="en-US" sz="3600" dirty="0">
                <a:solidFill>
                  <a:srgbClr val="3333CC"/>
                </a:solidFill>
              </a:rPr>
              <a:t> Key Information </a:t>
            </a:r>
            <a:r>
              <a:rPr lang="en-US" sz="3600" b="0" dirty="0">
                <a:solidFill>
                  <a:srgbClr val="3333CC"/>
                </a:solidFill>
              </a:rPr>
              <a:t>from </a:t>
            </a:r>
            <a:r>
              <a:rPr lang="en-US" sz="3600" b="0" i="1" dirty="0">
                <a:solidFill>
                  <a:srgbClr val="3333CC"/>
                </a:solidFill>
              </a:rPr>
              <a:t>Module 1</a:t>
            </a:r>
            <a:br>
              <a:rPr lang="en-US" sz="3600" b="0" i="1" dirty="0">
                <a:solidFill>
                  <a:srgbClr val="3333CC"/>
                </a:solidFill>
              </a:rPr>
            </a:br>
            <a:r>
              <a:rPr lang="en-US" sz="3600" b="0" i="1" dirty="0">
                <a:solidFill>
                  <a:srgbClr val="3333CC"/>
                </a:solidFill>
              </a:rPr>
              <a:t/>
            </a:r>
            <a:br>
              <a:rPr lang="en-US" sz="3600" b="0" i="1" dirty="0">
                <a:solidFill>
                  <a:srgbClr val="3333CC"/>
                </a:solidFill>
              </a:rPr>
            </a:br>
            <a:r>
              <a:rPr lang="en-US" sz="3600" b="0" dirty="0" err="1">
                <a:solidFill>
                  <a:srgbClr val="3333CC"/>
                </a:solidFill>
              </a:rPr>
              <a:t>Preconconception</a:t>
            </a:r>
            <a:r>
              <a:rPr lang="en-US" sz="3600" b="0" dirty="0">
                <a:solidFill>
                  <a:srgbClr val="3333CC"/>
                </a:solidFill>
              </a:rPr>
              <a:t> Care: What It Is and What It </a:t>
            </a:r>
            <a:r>
              <a:rPr lang="en-US" sz="3600" b="0" dirty="0" smtClean="0">
                <a:solidFill>
                  <a:srgbClr val="3333CC"/>
                </a:solidFill>
              </a:rPr>
              <a:t>Isn’</a:t>
            </a:r>
            <a:r>
              <a:rPr lang="en-US" altLang="ja-JP" sz="3600" b="0" dirty="0" smtClean="0">
                <a:solidFill>
                  <a:srgbClr val="3333CC"/>
                </a:solidFill>
              </a:rPr>
              <a:t>t</a:t>
            </a:r>
            <a:endParaRPr lang="en-US" sz="3600" b="0" dirty="0">
              <a:solidFill>
                <a:srgbClr val="3333CC"/>
              </a:solidFill>
            </a:endParaRPr>
          </a:p>
        </p:txBody>
      </p:sp>
      <p:sp>
        <p:nvSpPr>
          <p:cNvPr id="51205" name="AutoShape 5">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Prior Preterm Birth</a:t>
            </a:r>
          </a:p>
        </p:txBody>
      </p:sp>
      <p:sp>
        <p:nvSpPr>
          <p:cNvPr id="91138"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Pregnancy history should be obtained from all women of reproductive age. Women with a history of preterm or low-</a:t>
            </a:r>
            <a:r>
              <a:rPr lang="en-US" sz="2000" dirty="0" err="1" smtClean="0">
                <a:solidFill>
                  <a:srgbClr val="3333CC"/>
                </a:solidFill>
              </a:rPr>
              <a:t>birthweight</a:t>
            </a:r>
            <a:r>
              <a:rPr lang="en-US" sz="2000" dirty="0" smtClean="0">
                <a:solidFill>
                  <a:srgbClr val="3333CC"/>
                </a:solidFill>
              </a:rPr>
              <a:t> infant should be evaluated for remediable causes to be addressed before the next pregnancy and should be informed of the potential benefit of treatment with progesterone in subsequent pregnancy.</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A		  Quality of evidence: I-a</a:t>
            </a:r>
          </a:p>
        </p:txBody>
      </p:sp>
      <p:sp>
        <p:nvSpPr>
          <p:cNvPr id="11571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Prior Cesarean Delivery</a:t>
            </a:r>
          </a:p>
        </p:txBody>
      </p:sp>
      <p:sp>
        <p:nvSpPr>
          <p:cNvPr id="92162" name="Rectangle 3"/>
          <p:cNvSpPr>
            <a:spLocks noGrp="1" noChangeArrowheads="1"/>
          </p:cNvSpPr>
          <p:nvPr>
            <p:ph type="body" idx="1"/>
          </p:nvPr>
        </p:nvSpPr>
        <p:spPr/>
        <p:txBody>
          <a:bodyPr/>
          <a:lstStyle/>
          <a:p>
            <a:pPr eaLnBrk="1" hangingPunct="1">
              <a:buFontTx/>
              <a:buNone/>
            </a:pPr>
            <a:r>
              <a:rPr lang="en-US" sz="2000" smtClean="0">
                <a:solidFill>
                  <a:srgbClr val="3333CC"/>
                </a:solidFill>
              </a:rPr>
              <a:t>Preconception counseling of women with previous cesarean delivery should include counseling about waiting at least 18 months before the next pregnancy to reduce risks of pregnancy complications and about possible modes of delivery so the patient enters the next pregnancy informed of the risks and options. Ideally, the counseling should begin immediately after the cesarean delivery and continue at postpartum visits.</a:t>
            </a:r>
          </a:p>
          <a:p>
            <a:pPr eaLnBrk="1" hangingPunct="1"/>
            <a:endParaRPr lang="en-US" sz="2000" smtClean="0">
              <a:solidFill>
                <a:srgbClr val="3333CC"/>
              </a:solidFill>
            </a:endParaRPr>
          </a:p>
          <a:p>
            <a:pPr eaLnBrk="1" hangingPunct="1">
              <a:buFontTx/>
              <a:buNone/>
            </a:pPr>
            <a:r>
              <a:rPr lang="en-US" sz="2000" b="1" smtClean="0">
                <a:solidFill>
                  <a:srgbClr val="3333CC"/>
                </a:solidFill>
              </a:rPr>
              <a:t>Strength of evidence:  A		  Quality of evidence: II-2</a:t>
            </a:r>
            <a:r>
              <a:rPr lang="en-US" sz="2000" smtClean="0">
                <a:solidFill>
                  <a:srgbClr val="3333CC"/>
                </a:solidFill>
              </a:rPr>
              <a:t> </a:t>
            </a:r>
          </a:p>
        </p:txBody>
      </p:sp>
      <p:sp>
        <p:nvSpPr>
          <p:cNvPr id="11674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Prior Miscarriage</a:t>
            </a:r>
          </a:p>
        </p:txBody>
      </p:sp>
      <p:sp>
        <p:nvSpPr>
          <p:cNvPr id="93186"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Women with sporadic spontaneous abortion should be reassured of a low likelihood of recurrence and offered routine preconception care. </a:t>
            </a:r>
          </a:p>
          <a:p>
            <a:pPr eaLnBrk="1" hangingPunct="1">
              <a:buFontTx/>
              <a:buNone/>
            </a:pPr>
            <a:r>
              <a:rPr lang="en-US" sz="2000" dirty="0" smtClean="0">
                <a:solidFill>
                  <a:srgbClr val="3333CC"/>
                </a:solidFill>
              </a:rPr>
              <a:t>Women with </a:t>
            </a:r>
            <a:r>
              <a:rPr lang="en-US" sz="2000" u="sng" dirty="0" smtClean="0">
                <a:solidFill>
                  <a:srgbClr val="3333CC"/>
                </a:solidFill>
              </a:rPr>
              <a:t>&gt;</a:t>
            </a:r>
            <a:r>
              <a:rPr lang="en-US" sz="2000" dirty="0" smtClean="0">
                <a:solidFill>
                  <a:srgbClr val="3333CC"/>
                </a:solidFill>
              </a:rPr>
              <a:t> 3 consecutive early losses should be offered a work-up to identify a cause. Therapy that is based on the identified cause may be undertaken. For women with no identified cause, the prognosis is favorable with supportive care.</a:t>
            </a:r>
            <a:endParaRPr lang="en-US" sz="2000" u="sng" dirty="0" smtClean="0">
              <a:solidFill>
                <a:srgbClr val="3333CC"/>
              </a:solidFill>
            </a:endParaRP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A		  Quality of evidence: I-a</a:t>
            </a:r>
          </a:p>
        </p:txBody>
      </p:sp>
      <p:sp>
        <p:nvSpPr>
          <p:cNvPr id="11776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Prior Stillbirth</a:t>
            </a:r>
          </a:p>
        </p:txBody>
      </p:sp>
      <p:sp>
        <p:nvSpPr>
          <p:cNvPr id="94210" name="Rectangle 3"/>
          <p:cNvSpPr>
            <a:spLocks noGrp="1" noChangeArrowheads="1"/>
          </p:cNvSpPr>
          <p:nvPr>
            <p:ph type="body" idx="1"/>
          </p:nvPr>
        </p:nvSpPr>
        <p:spPr>
          <a:xfrm>
            <a:off x="685800" y="1981200"/>
            <a:ext cx="7924800" cy="4114800"/>
          </a:xfrm>
        </p:spPr>
        <p:txBody>
          <a:bodyPr/>
          <a:lstStyle/>
          <a:p>
            <a:pPr eaLnBrk="1" hangingPunct="1">
              <a:buFontTx/>
              <a:buNone/>
            </a:pPr>
            <a:r>
              <a:rPr lang="en-US" sz="2000" dirty="0" smtClean="0">
                <a:solidFill>
                  <a:srgbClr val="3333CC"/>
                </a:solidFill>
              </a:rPr>
              <a:t>At the time of the stillbirth, a thorough investigation to determine the cause should be performed and communicated to the patient. </a:t>
            </a:r>
          </a:p>
          <a:p>
            <a:pPr eaLnBrk="1" hangingPunct="1">
              <a:buFontTx/>
              <a:buNone/>
            </a:pPr>
            <a:r>
              <a:rPr lang="en-US" sz="2000" dirty="0" smtClean="0">
                <a:solidFill>
                  <a:srgbClr val="3333CC"/>
                </a:solidFill>
              </a:rPr>
              <a:t>At the preconception visit, women with a previous stillbirth should receive counseling about the increased risk of adverse pregnancy outcomes and may require referral for support. Any appropriate work-up to define the cause of the previous stillbirth should be preformed if it was not done as part of the initial work-up. </a:t>
            </a:r>
          </a:p>
          <a:p>
            <a:pPr eaLnBrk="1" hangingPunct="1">
              <a:buFontTx/>
              <a:buNone/>
            </a:pPr>
            <a:r>
              <a:rPr lang="en-US" sz="2000" dirty="0" smtClean="0">
                <a:solidFill>
                  <a:srgbClr val="3333CC"/>
                </a:solidFill>
              </a:rPr>
              <a:t>Risk factors that can be modified before the next pregnancy should be addressed (e.g., smoking cessation).</a:t>
            </a:r>
          </a:p>
          <a:p>
            <a:pPr eaLnBrk="1" hangingPunct="1">
              <a:buFontTx/>
              <a:buNone/>
            </a:pPr>
            <a:endParaRPr lang="en-US" sz="2000" dirty="0" smtClean="0">
              <a:solidFill>
                <a:srgbClr val="3333CC"/>
              </a:solidFill>
            </a:endParaRPr>
          </a:p>
          <a:p>
            <a:pPr eaLnBrk="1" hangingPunct="1">
              <a:buFontTx/>
              <a:buNone/>
            </a:pPr>
            <a:r>
              <a:rPr lang="en-US" sz="2000" b="1" dirty="0" smtClean="0">
                <a:solidFill>
                  <a:srgbClr val="3333CC"/>
                </a:solidFill>
              </a:rPr>
              <a:t>Strength of evidence:  B		  Quality of evidence: II-2 </a:t>
            </a:r>
          </a:p>
        </p:txBody>
      </p:sp>
      <p:sp>
        <p:nvSpPr>
          <p:cNvPr id="11878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Uterine Anomalies</a:t>
            </a:r>
          </a:p>
        </p:txBody>
      </p:sp>
      <p:sp>
        <p:nvSpPr>
          <p:cNvPr id="95234"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A uterine septum in a woman with poor previous reproductive performance should be corrected </a:t>
            </a:r>
            <a:r>
              <a:rPr lang="en-US" sz="2000" dirty="0" err="1" smtClean="0">
                <a:solidFill>
                  <a:srgbClr val="3333CC"/>
                </a:solidFill>
              </a:rPr>
              <a:t>hysteroscopically</a:t>
            </a:r>
            <a:r>
              <a:rPr lang="en-US" sz="2000" dirty="0" smtClean="0">
                <a:solidFill>
                  <a:srgbClr val="3333CC"/>
                </a:solidFill>
              </a:rPr>
              <a:t> before the next conception. All other anomalies call for specific delineation of the anomaly and any associated vaginal and renal malformations. Although surgical correction may be advised in </a:t>
            </a:r>
            <a:r>
              <a:rPr lang="en-US" sz="2000" dirty="0" smtClean="0">
                <a:solidFill>
                  <a:srgbClr val="3333CC"/>
                </a:solidFill>
              </a:rPr>
              <a:t>some </a:t>
            </a:r>
            <a:r>
              <a:rPr lang="en-US" sz="2000" dirty="0" smtClean="0">
                <a:solidFill>
                  <a:srgbClr val="3333CC"/>
                </a:solidFill>
              </a:rPr>
              <a:t>cases, heightened awareness and surveillance during a subsequent pregnancy and labor should help optimize outcomes.</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B		  Quality of evidence: II-3</a:t>
            </a:r>
          </a:p>
        </p:txBody>
      </p:sp>
      <p:sp>
        <p:nvSpPr>
          <p:cNvPr id="11981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81000"/>
            <a:ext cx="7772400" cy="1143000"/>
          </a:xfrm>
        </p:spPr>
        <p:txBody>
          <a:bodyPr/>
          <a:lstStyle/>
          <a:p>
            <a:pPr eaLnBrk="1" hangingPunct="1">
              <a:defRPr/>
            </a:pPr>
            <a:r>
              <a:rPr lang="en-US" sz="3600" b="1" dirty="0" smtClean="0">
                <a:solidFill>
                  <a:srgbClr val="3333CC"/>
                </a:solidFill>
              </a:rPr>
              <a:t>Family &amp; Genetic History</a:t>
            </a:r>
            <a:r>
              <a:rPr lang="en-US" sz="4000" b="1" dirty="0" smtClean="0">
                <a:solidFill>
                  <a:srgbClr val="3333CC"/>
                </a:solidFill>
                <a:effectLst>
                  <a:outerShdw blurRad="38100" dist="38100" dir="2700000" algn="tl">
                    <a:srgbClr val="DDDDDD"/>
                  </a:outerShdw>
                </a:effectLst>
              </a:rPr>
              <a:t/>
            </a:r>
            <a:br>
              <a:rPr lang="en-US" sz="4000" b="1" dirty="0" smtClean="0">
                <a:solidFill>
                  <a:srgbClr val="3333CC"/>
                </a:solidFill>
                <a:effectLst>
                  <a:outerShdw blurRad="38100" dist="38100" dir="2700000" algn="tl">
                    <a:srgbClr val="DDDDDD"/>
                  </a:outerShdw>
                </a:effectLst>
              </a:rPr>
            </a:br>
            <a:r>
              <a:rPr lang="en-US" sz="1400" b="1" i="1" dirty="0" smtClean="0">
                <a:solidFill>
                  <a:srgbClr val="3333FF"/>
                </a:solidFill>
              </a:rPr>
              <a:t>Click on the following bullets for more information on each history type</a:t>
            </a:r>
          </a:p>
        </p:txBody>
      </p:sp>
      <p:sp>
        <p:nvSpPr>
          <p:cNvPr id="96258" name="Rectangle 3"/>
          <p:cNvSpPr>
            <a:spLocks noGrp="1" noChangeArrowheads="1"/>
          </p:cNvSpPr>
          <p:nvPr>
            <p:ph type="body" idx="1"/>
          </p:nvPr>
        </p:nvSpPr>
        <p:spPr>
          <a:xfrm>
            <a:off x="609600" y="1828800"/>
            <a:ext cx="7772400" cy="4114800"/>
          </a:xfrm>
        </p:spPr>
        <p:txBody>
          <a:bodyPr/>
          <a:lstStyle/>
          <a:p>
            <a:pPr eaLnBrk="1" hangingPunct="1">
              <a:buBlip>
                <a:blip r:embed="rId2"/>
              </a:buBlip>
            </a:pPr>
            <a:r>
              <a:rPr lang="en-US" sz="2800" dirty="0" smtClean="0">
                <a:solidFill>
                  <a:srgbClr val="3333CC"/>
                </a:solidFill>
                <a:hlinkClick r:id="rId3" action="ppaction://hlinksldjump"/>
              </a:rPr>
              <a:t>All individuals</a:t>
            </a:r>
            <a:endParaRPr lang="en-US" sz="2800" dirty="0" smtClean="0">
              <a:solidFill>
                <a:srgbClr val="3333CC"/>
              </a:solidFill>
            </a:endParaRPr>
          </a:p>
          <a:p>
            <a:pPr eaLnBrk="1" hangingPunct="1">
              <a:buBlip>
                <a:blip r:embed="rId2"/>
              </a:buBlip>
            </a:pPr>
            <a:r>
              <a:rPr lang="en-US" sz="2800" dirty="0" smtClean="0">
                <a:solidFill>
                  <a:srgbClr val="3333CC"/>
                </a:solidFill>
                <a:hlinkClick r:id="rId4" action="ppaction://hlinksldjump"/>
              </a:rPr>
              <a:t>Ethnicity-based</a:t>
            </a:r>
            <a:endParaRPr lang="en-US" sz="2800" dirty="0" smtClean="0">
              <a:solidFill>
                <a:srgbClr val="3333CC"/>
              </a:solidFill>
            </a:endParaRPr>
          </a:p>
          <a:p>
            <a:pPr eaLnBrk="1" hangingPunct="1">
              <a:buBlip>
                <a:blip r:embed="rId2"/>
              </a:buBlip>
            </a:pPr>
            <a:r>
              <a:rPr lang="en-US" sz="2800" dirty="0" smtClean="0">
                <a:solidFill>
                  <a:srgbClr val="3333CC"/>
                </a:solidFill>
                <a:hlinkClick r:id="rId5" action="ppaction://hlinksldjump"/>
              </a:rPr>
              <a:t>Family history</a:t>
            </a:r>
            <a:endParaRPr lang="en-US" sz="2800" dirty="0" smtClean="0">
              <a:solidFill>
                <a:srgbClr val="3333CC"/>
              </a:solidFill>
            </a:endParaRPr>
          </a:p>
          <a:p>
            <a:pPr eaLnBrk="1" hangingPunct="1">
              <a:buBlip>
                <a:blip r:embed="rId2"/>
              </a:buBlip>
            </a:pPr>
            <a:r>
              <a:rPr lang="en-US" sz="2800" dirty="0" smtClean="0">
                <a:solidFill>
                  <a:srgbClr val="3333CC"/>
                </a:solidFill>
                <a:hlinkClick r:id="rId6" action="ppaction://hlinksldjump"/>
              </a:rPr>
              <a:t>Previous pregnancies</a:t>
            </a:r>
            <a:endParaRPr lang="en-US" sz="2800" dirty="0" smtClean="0">
              <a:solidFill>
                <a:srgbClr val="3333CC"/>
              </a:solidFill>
            </a:endParaRPr>
          </a:p>
          <a:p>
            <a:pPr eaLnBrk="1" hangingPunct="1">
              <a:buBlip>
                <a:blip r:embed="rId2"/>
              </a:buBlip>
            </a:pPr>
            <a:r>
              <a:rPr lang="en-US" sz="2800" dirty="0" smtClean="0">
                <a:solidFill>
                  <a:srgbClr val="3333CC"/>
                </a:solidFill>
                <a:hlinkClick r:id="rId7" action="ppaction://hlinksldjump"/>
              </a:rPr>
              <a:t>Known genetic conditions</a:t>
            </a:r>
            <a:endParaRPr lang="en-US" sz="2800" dirty="0" smtClean="0">
              <a:solidFill>
                <a:srgbClr val="3333CC"/>
              </a:solidFill>
            </a:endParaRPr>
          </a:p>
        </p:txBody>
      </p:sp>
      <p:sp>
        <p:nvSpPr>
          <p:cNvPr id="94212" name="AutoShape 4">
            <a:hlinkClick r:id="rId8"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10" name="Picture 9" descr="family_history_sm.jpg"/>
          <p:cNvPicPr>
            <a:picLocks noChangeAspect="1"/>
          </p:cNvPicPr>
          <p:nvPr/>
        </p:nvPicPr>
        <p:blipFill>
          <a:blip r:embed="rId9"/>
          <a:stretch>
            <a:fillRect/>
          </a:stretch>
        </p:blipFill>
        <p:spPr>
          <a:xfrm>
            <a:off x="5486400" y="1828800"/>
            <a:ext cx="3200400" cy="219264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66800" y="304800"/>
            <a:ext cx="5638800" cy="1143000"/>
          </a:xfrm>
        </p:spPr>
        <p:txBody>
          <a:bodyPr/>
          <a:lstStyle/>
          <a:p>
            <a:pPr eaLnBrk="1" hangingPunct="1"/>
            <a:r>
              <a:rPr lang="en-US" sz="3600" b="1" dirty="0" smtClean="0">
                <a:solidFill>
                  <a:srgbClr val="3333CC"/>
                </a:solidFill>
              </a:rPr>
              <a:t>All individuals</a:t>
            </a:r>
          </a:p>
        </p:txBody>
      </p:sp>
      <p:sp>
        <p:nvSpPr>
          <p:cNvPr id="97282" name="Rectangle 3"/>
          <p:cNvSpPr>
            <a:spLocks noGrp="1" noChangeArrowheads="1"/>
          </p:cNvSpPr>
          <p:nvPr>
            <p:ph type="body" idx="1"/>
          </p:nvPr>
        </p:nvSpPr>
        <p:spPr>
          <a:xfrm>
            <a:off x="685800" y="1676400"/>
            <a:ext cx="7772400" cy="4114800"/>
          </a:xfrm>
        </p:spPr>
        <p:txBody>
          <a:bodyPr/>
          <a:lstStyle/>
          <a:p>
            <a:pPr eaLnBrk="1" hangingPunct="1">
              <a:lnSpc>
                <a:spcPct val="90000"/>
              </a:lnSpc>
              <a:buFontTx/>
              <a:buNone/>
            </a:pPr>
            <a:r>
              <a:rPr lang="en-US" sz="2000" dirty="0" smtClean="0">
                <a:solidFill>
                  <a:srgbClr val="3333CC"/>
                </a:solidFill>
              </a:rPr>
              <a:t>All women who are considering pregnancy should have a screening history in the preconception visit. </a:t>
            </a:r>
          </a:p>
          <a:p>
            <a:pPr eaLnBrk="1" hangingPunct="1">
              <a:lnSpc>
                <a:spcPct val="90000"/>
              </a:lnSpc>
              <a:buFontTx/>
              <a:buNone/>
            </a:pPr>
            <a:r>
              <a:rPr lang="en-US" sz="2000" dirty="0" smtClean="0">
                <a:solidFill>
                  <a:srgbClr val="3333CC"/>
                </a:solidFill>
              </a:rPr>
              <a:t>Providers should ask about risks to pregnancy on the basis of maternal age, maternal and paternal medical conditions, obstetric history, and family history. Ideally, a 3-generation family medical history should be obtained for both members of the couple, with the goal of identifying known genetic disorders, congenital malformations, developmental delay/mental retardation, and ethnicity. </a:t>
            </a:r>
          </a:p>
          <a:p>
            <a:pPr eaLnBrk="1" hangingPunct="1">
              <a:lnSpc>
                <a:spcPct val="90000"/>
              </a:lnSpc>
              <a:buFontTx/>
              <a:buNone/>
            </a:pPr>
            <a:r>
              <a:rPr lang="en-US" sz="2000" dirty="0" smtClean="0">
                <a:solidFill>
                  <a:srgbClr val="3333CC"/>
                </a:solidFill>
              </a:rPr>
              <a:t>If this screening history indicates the possibility of a genetic disease, specific counseling should be given, which may include referral to a genetic counselor or clinical geneticist. The ideal timing for genetic investigation and counseling is before a couple attempts to conceive.</a:t>
            </a:r>
          </a:p>
          <a:p>
            <a:pPr eaLnBrk="1" hangingPunct="1">
              <a:lnSpc>
                <a:spcPct val="80000"/>
              </a:lnSpc>
              <a:buFontTx/>
              <a:buNone/>
            </a:pPr>
            <a:endParaRPr lang="en-US" sz="1200" b="1" dirty="0" smtClean="0">
              <a:solidFill>
                <a:srgbClr val="3333CC"/>
              </a:solidFill>
            </a:endParaRPr>
          </a:p>
          <a:p>
            <a:pPr eaLnBrk="1" hangingPunct="1">
              <a:lnSpc>
                <a:spcPct val="80000"/>
              </a:lnSpc>
              <a:buFontTx/>
              <a:buNone/>
            </a:pPr>
            <a:r>
              <a:rPr lang="en-US" sz="2000" b="1" dirty="0" smtClean="0">
                <a:solidFill>
                  <a:srgbClr val="3333CC"/>
                </a:solidFill>
              </a:rPr>
              <a:t>		Strength of evidence:  B	Quality of evidence: III</a:t>
            </a:r>
          </a:p>
          <a:p>
            <a:pPr eaLnBrk="1" hangingPunct="1">
              <a:lnSpc>
                <a:spcPct val="80000"/>
              </a:lnSpc>
            </a:pPr>
            <a:endParaRPr lang="en-US" b="1" dirty="0" smtClean="0"/>
          </a:p>
        </p:txBody>
      </p:sp>
      <p:sp>
        <p:nvSpPr>
          <p:cNvPr id="120836"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pic>
        <p:nvPicPr>
          <p:cNvPr id="5" name="Picture 4" descr="group of women.jpg"/>
          <p:cNvPicPr>
            <a:picLocks noChangeAspect="1"/>
          </p:cNvPicPr>
          <p:nvPr/>
        </p:nvPicPr>
        <p:blipFill>
          <a:blip r:embed="rId3"/>
          <a:stretch>
            <a:fillRect/>
          </a:stretch>
        </p:blipFill>
        <p:spPr>
          <a:xfrm>
            <a:off x="6738938" y="0"/>
            <a:ext cx="2405062" cy="1595829"/>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Ethnicity-based Screening</a:t>
            </a:r>
          </a:p>
        </p:txBody>
      </p:sp>
      <p:sp>
        <p:nvSpPr>
          <p:cNvPr id="73730" name="Rectangle 3"/>
          <p:cNvSpPr>
            <a:spLocks noGrp="1" noChangeArrowheads="1"/>
          </p:cNvSpPr>
          <p:nvPr>
            <p:ph type="body" idx="1"/>
          </p:nvPr>
        </p:nvSpPr>
        <p:spPr>
          <a:xfrm>
            <a:off x="304800" y="1600200"/>
            <a:ext cx="8839200" cy="4800600"/>
          </a:xfrm>
        </p:spPr>
        <p:txBody>
          <a:bodyPr/>
          <a:lstStyle/>
          <a:p>
            <a:pPr eaLnBrk="1" hangingPunct="1">
              <a:buFontTx/>
              <a:buNone/>
            </a:pPr>
            <a:r>
              <a:rPr lang="en-US" sz="2000" dirty="0" smtClean="0">
                <a:solidFill>
                  <a:srgbClr val="3333CC"/>
                </a:solidFill>
              </a:rPr>
              <a:t>Couples who are at risk for any ethnicity-based conditions should be offered preconception counseling about the risks of that condition to future pregnancies. Screening and/or testing should be offered on the basis of the couples’</a:t>
            </a:r>
            <a:r>
              <a:rPr lang="en-US" altLang="ja-JP" sz="2000" dirty="0" smtClean="0">
                <a:solidFill>
                  <a:srgbClr val="3333CC"/>
                </a:solidFill>
              </a:rPr>
              <a:t> preferences. This may require referral to a genetic counselor or clinical geneticist, especially in the instance of a positive finding.</a:t>
            </a:r>
          </a:p>
          <a:p>
            <a:pPr eaLnBrk="1" hangingPunct="1">
              <a:buNone/>
            </a:pPr>
            <a:r>
              <a:rPr lang="en-US" sz="2000" dirty="0">
                <a:solidFill>
                  <a:srgbClr val="3333CC"/>
                </a:solidFill>
              </a:rPr>
              <a:t>All couples, regardless of ethnicity, should be made aware of cystic </a:t>
            </a:r>
            <a:r>
              <a:rPr lang="en-US" sz="2000" dirty="0" smtClean="0">
                <a:solidFill>
                  <a:srgbClr val="3333CC"/>
                </a:solidFill>
              </a:rPr>
              <a:t>fibrosis carrier </a:t>
            </a:r>
            <a:r>
              <a:rPr lang="en-US" sz="2000" dirty="0">
                <a:solidFill>
                  <a:srgbClr val="3333CC"/>
                </a:solidFill>
              </a:rPr>
              <a:t>screening. </a:t>
            </a:r>
          </a:p>
          <a:p>
            <a:pPr marL="0">
              <a:spcBef>
                <a:spcPts val="0"/>
              </a:spcBef>
              <a:buNone/>
            </a:pPr>
            <a:r>
              <a:rPr lang="en-US" sz="2000" dirty="0" smtClean="0">
                <a:solidFill>
                  <a:srgbClr val="3333CC"/>
                </a:solidFill>
              </a:rPr>
              <a:t>Most common </a:t>
            </a:r>
            <a:r>
              <a:rPr lang="en-US" sz="2000" dirty="0">
                <a:solidFill>
                  <a:srgbClr val="3333CC"/>
                </a:solidFill>
              </a:rPr>
              <a:t>s</a:t>
            </a:r>
            <a:r>
              <a:rPr lang="en-US" sz="2000" dirty="0" smtClean="0">
                <a:solidFill>
                  <a:srgbClr val="3333CC"/>
                </a:solidFill>
              </a:rPr>
              <a:t>creening tests based on ethnic background:</a:t>
            </a: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endParaRPr lang="en-US" sz="2000" dirty="0" smtClean="0">
              <a:solidFill>
                <a:srgbClr val="3333CC"/>
              </a:solidFill>
            </a:endParaRPr>
          </a:p>
          <a:p>
            <a:pPr marL="457200" eaLnBrk="1" hangingPunct="1">
              <a:spcBef>
                <a:spcPts val="600"/>
              </a:spcBef>
              <a:buFontTx/>
              <a:buNone/>
            </a:pPr>
            <a:endParaRPr lang="en-US" sz="2000" dirty="0">
              <a:solidFill>
                <a:srgbClr val="3333CC"/>
              </a:solidFill>
            </a:endParaRPr>
          </a:p>
          <a:p>
            <a:pPr marL="457200" eaLnBrk="1" hangingPunct="1">
              <a:spcBef>
                <a:spcPts val="600"/>
              </a:spcBef>
              <a:buFontTx/>
              <a:buNone/>
            </a:pPr>
            <a:r>
              <a:rPr lang="en-US" sz="2000" dirty="0" smtClean="0">
                <a:solidFill>
                  <a:srgbClr val="3333CC"/>
                </a:solidFill>
              </a:rPr>
              <a:t>		</a:t>
            </a:r>
          </a:p>
          <a:p>
            <a:pPr marL="457200" eaLnBrk="1" hangingPunct="1">
              <a:spcBef>
                <a:spcPts val="600"/>
              </a:spcBef>
              <a:buFontTx/>
              <a:buNone/>
            </a:pPr>
            <a:r>
              <a:rPr lang="en-US" sz="2000" b="1" dirty="0">
                <a:solidFill>
                  <a:srgbClr val="3333CC"/>
                </a:solidFill>
              </a:rPr>
              <a:t>	</a:t>
            </a:r>
            <a:r>
              <a:rPr lang="en-US" sz="2000" b="1" dirty="0" smtClean="0">
                <a:solidFill>
                  <a:srgbClr val="3333CC"/>
                </a:solidFill>
              </a:rPr>
              <a:t>	Strength of evidence:  B	  	Quality of evidence: II-3</a:t>
            </a:r>
          </a:p>
        </p:txBody>
      </p:sp>
      <p:sp>
        <p:nvSpPr>
          <p:cNvPr id="12186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904846430"/>
              </p:ext>
            </p:extLst>
          </p:nvPr>
        </p:nvGraphicFramePr>
        <p:xfrm>
          <a:off x="1524000" y="4191000"/>
          <a:ext cx="6096000" cy="1772920"/>
        </p:xfrm>
        <a:graphic>
          <a:graphicData uri="http://schemas.openxmlformats.org/drawingml/2006/table">
            <a:tbl>
              <a:tblPr bandRow="1">
                <a:tableStyleId>{5C22544A-7EE6-4342-B048-85BDC9FD1C3A}</a:tableStyleId>
              </a:tblPr>
              <a:tblGrid>
                <a:gridCol w="2743200"/>
                <a:gridCol w="3352800"/>
              </a:tblGrid>
              <a:tr h="370840">
                <a:tc>
                  <a:txBody>
                    <a:bodyPr/>
                    <a:lstStyle/>
                    <a:p>
                      <a:r>
                        <a:rPr lang="en-US" sz="1600" dirty="0" smtClean="0">
                          <a:solidFill>
                            <a:srgbClr val="3333CC"/>
                          </a:solidFill>
                        </a:rPr>
                        <a:t>Non-Hispanic White:</a:t>
                      </a:r>
                      <a:endParaRPr lang="en-US" sz="1600" dirty="0">
                        <a:solidFill>
                          <a:srgbClr val="3333CC"/>
                        </a:solidFill>
                      </a:endParaRPr>
                    </a:p>
                  </a:txBody>
                  <a:tcPr/>
                </a:tc>
                <a:tc>
                  <a:txBody>
                    <a:bodyPr/>
                    <a:lstStyle/>
                    <a:p>
                      <a:r>
                        <a:rPr lang="en-US" sz="1600" dirty="0" smtClean="0">
                          <a:solidFill>
                            <a:srgbClr val="3333CC"/>
                          </a:solidFill>
                        </a:rPr>
                        <a:t>Cystic</a:t>
                      </a:r>
                      <a:r>
                        <a:rPr lang="en-US" sz="1600" baseline="0" dirty="0" smtClean="0">
                          <a:solidFill>
                            <a:srgbClr val="3333CC"/>
                          </a:solidFill>
                        </a:rPr>
                        <a:t> Fibrosis carrier screening</a:t>
                      </a:r>
                      <a:endParaRPr lang="en-US" sz="1600" dirty="0">
                        <a:solidFill>
                          <a:srgbClr val="3333CC"/>
                        </a:solidFill>
                      </a:endParaRPr>
                    </a:p>
                  </a:txBody>
                  <a:tcPr/>
                </a:tc>
              </a:tr>
              <a:tr h="370840">
                <a:tc>
                  <a:txBody>
                    <a:bodyPr/>
                    <a:lstStyle/>
                    <a:p>
                      <a:r>
                        <a:rPr lang="en-US" sz="1600" dirty="0" smtClean="0">
                          <a:solidFill>
                            <a:srgbClr val="3333CC"/>
                          </a:solidFill>
                          <a:latin typeface="+mn-lt"/>
                          <a:ea typeface="+mn-ea"/>
                          <a:cs typeface="+mn-cs"/>
                        </a:rPr>
                        <a:t>Eastern European Jewish descent (</a:t>
                      </a:r>
                      <a:r>
                        <a:rPr lang="en-US" sz="1600" dirty="0" err="1" smtClean="0">
                          <a:solidFill>
                            <a:srgbClr val="3333CC"/>
                          </a:solidFill>
                          <a:latin typeface="+mn-lt"/>
                          <a:ea typeface="+mn-ea"/>
                          <a:cs typeface="+mn-cs"/>
                        </a:rPr>
                        <a:t>Ashkanazi</a:t>
                      </a:r>
                      <a:r>
                        <a:rPr lang="en-US" sz="1600" dirty="0" smtClean="0">
                          <a:solidFill>
                            <a:srgbClr val="3333CC"/>
                          </a:solidFill>
                          <a:latin typeface="+mn-lt"/>
                          <a:ea typeface="+mn-ea"/>
                          <a:cs typeface="+mn-cs"/>
                        </a:rPr>
                        <a:t> Jews):</a:t>
                      </a:r>
                      <a:endParaRPr lang="en-US" sz="1600" dirty="0">
                        <a:solidFill>
                          <a:srgbClr val="3333CC"/>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Tay</a:t>
                      </a:r>
                      <a:r>
                        <a:rPr lang="en-US" sz="1600" dirty="0" smtClean="0">
                          <a:solidFill>
                            <a:srgbClr val="3333CC"/>
                          </a:solidFill>
                          <a:latin typeface="+mn-lt"/>
                          <a:ea typeface="+mn-ea"/>
                          <a:cs typeface="+mn-cs"/>
                        </a:rPr>
                        <a:t>-Sachs disease, </a:t>
                      </a:r>
                      <a:r>
                        <a:rPr lang="en-US" sz="1600" dirty="0" err="1" smtClean="0">
                          <a:solidFill>
                            <a:srgbClr val="3333CC"/>
                          </a:solidFill>
                          <a:latin typeface="+mn-lt"/>
                          <a:ea typeface="+mn-ea"/>
                          <a:cs typeface="+mn-cs"/>
                        </a:rPr>
                        <a:t>Canavan</a:t>
                      </a:r>
                      <a:r>
                        <a:rPr lang="en-US" sz="1600" dirty="0" smtClean="0">
                          <a:solidFill>
                            <a:srgbClr val="3333CC"/>
                          </a:solidFill>
                          <a:latin typeface="+mn-lt"/>
                          <a:ea typeface="+mn-ea"/>
                          <a:cs typeface="+mn-cs"/>
                        </a:rPr>
                        <a:t> disease, familial </a:t>
                      </a:r>
                      <a:r>
                        <a:rPr lang="en-US" sz="1600" dirty="0" err="1" smtClean="0">
                          <a:solidFill>
                            <a:srgbClr val="3333CC"/>
                          </a:solidFill>
                          <a:latin typeface="+mn-lt"/>
                          <a:ea typeface="+mn-ea"/>
                          <a:cs typeface="+mn-cs"/>
                        </a:rPr>
                        <a:t>dysautonomia</a:t>
                      </a:r>
                      <a:r>
                        <a:rPr lang="en-US" sz="1600" dirty="0" smtClean="0">
                          <a:solidFill>
                            <a:srgbClr val="3333CC"/>
                          </a:solidFill>
                          <a:latin typeface="+mn-lt"/>
                          <a:ea typeface="+mn-ea"/>
                          <a:cs typeface="+mn-cs"/>
                        </a:rPr>
                        <a:t> and cystic fibrosis</a:t>
                      </a:r>
                    </a:p>
                  </a:txBody>
                  <a:tcPr/>
                </a:tc>
              </a:tr>
              <a:tr h="370840">
                <a:tc>
                  <a:txBody>
                    <a:bodyPr/>
                    <a:lstStyle/>
                    <a:p>
                      <a:r>
                        <a:rPr lang="en-US" sz="1600" dirty="0" smtClean="0">
                          <a:solidFill>
                            <a:srgbClr val="3333CC"/>
                          </a:solidFill>
                          <a:latin typeface="+mn-lt"/>
                          <a:ea typeface="+mn-ea"/>
                          <a:cs typeface="+mn-cs"/>
                        </a:rPr>
                        <a:t>African, Mediterranean and Southeast Asian: </a:t>
                      </a:r>
                      <a:endParaRPr lang="en-US" sz="1600" dirty="0">
                        <a:solidFill>
                          <a:srgbClr val="3333CC"/>
                        </a:solidFill>
                      </a:endParaRPr>
                    </a:p>
                  </a:txBody>
                  <a:tcPr/>
                </a:tc>
                <a:tc>
                  <a:txBody>
                    <a:bodyPr/>
                    <a:lstStyle/>
                    <a:p>
                      <a:r>
                        <a:rPr lang="en-US" sz="1600" dirty="0" smtClean="0">
                          <a:solidFill>
                            <a:srgbClr val="3333CC"/>
                          </a:solidFill>
                          <a:latin typeface="+mn-lt"/>
                          <a:ea typeface="+mn-ea"/>
                          <a:cs typeface="+mn-cs"/>
                        </a:rPr>
                        <a:t>Screening for </a:t>
                      </a:r>
                      <a:r>
                        <a:rPr lang="en-US" sz="1600" dirty="0" err="1" smtClean="0">
                          <a:solidFill>
                            <a:srgbClr val="3333CC"/>
                          </a:solidFill>
                          <a:latin typeface="+mn-lt"/>
                          <a:ea typeface="+mn-ea"/>
                          <a:cs typeface="+mn-cs"/>
                        </a:rPr>
                        <a:t>thalassemias</a:t>
                      </a:r>
                      <a:r>
                        <a:rPr lang="en-US" sz="1600" dirty="0" smtClean="0">
                          <a:solidFill>
                            <a:srgbClr val="3333CC"/>
                          </a:solidFill>
                        </a:rPr>
                        <a:t> and sickle cell disease</a:t>
                      </a:r>
                      <a:endParaRPr lang="en-US" sz="1600" dirty="0">
                        <a:solidFill>
                          <a:srgbClr val="3333CC"/>
                        </a:solidFill>
                      </a:endParaRPr>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Family History</a:t>
            </a:r>
          </a:p>
        </p:txBody>
      </p:sp>
      <p:sp>
        <p:nvSpPr>
          <p:cNvPr id="99330" name="Rectangle 3"/>
          <p:cNvSpPr>
            <a:spLocks noGrp="1" noChangeArrowheads="1"/>
          </p:cNvSpPr>
          <p:nvPr>
            <p:ph type="body" idx="1"/>
          </p:nvPr>
        </p:nvSpPr>
        <p:spPr>
          <a:xfrm>
            <a:off x="304800" y="1981200"/>
            <a:ext cx="8534400" cy="4114800"/>
          </a:xfrm>
        </p:spPr>
        <p:txBody>
          <a:bodyPr/>
          <a:lstStyle/>
          <a:p>
            <a:pPr eaLnBrk="1" hangingPunct="1">
              <a:buFontTx/>
              <a:buNone/>
            </a:pPr>
            <a:r>
              <a:rPr lang="en-US" sz="2000" dirty="0" smtClean="0">
                <a:solidFill>
                  <a:srgbClr val="3333CC"/>
                </a:solidFill>
              </a:rPr>
              <a:t>Individuals identified as having a positive family screening should be offered a referral to an appropriate specialist to better quantify the risk to a potential pregnancy.</a:t>
            </a:r>
          </a:p>
          <a:p>
            <a:pPr eaLnBrk="1" hangingPunct="1">
              <a:buFontTx/>
              <a:buNone/>
            </a:pPr>
            <a:endParaRPr lang="en-US" sz="2000" b="1" dirty="0">
              <a:solidFill>
                <a:srgbClr val="3333CC"/>
              </a:solidFill>
            </a:endParaRPr>
          </a:p>
          <a:p>
            <a:pPr eaLnBrk="1" hangingPunct="1">
              <a:buFontTx/>
              <a:buNone/>
            </a:pPr>
            <a:r>
              <a:rPr lang="en-US" sz="2000" b="1" dirty="0" smtClean="0">
                <a:solidFill>
                  <a:srgbClr val="3333CC"/>
                </a:solidFill>
              </a:rPr>
              <a:t>Strength </a:t>
            </a:r>
            <a:r>
              <a:rPr lang="en-US" sz="2000" b="1" dirty="0">
                <a:solidFill>
                  <a:srgbClr val="3333CC"/>
                </a:solidFill>
              </a:rPr>
              <a:t>of evidence:  B		  Quality of evidence: II-3</a:t>
            </a:r>
          </a:p>
          <a:p>
            <a:pPr eaLnBrk="1" hangingPunct="1">
              <a:buFontTx/>
              <a:buNone/>
            </a:pPr>
            <a:endParaRPr lang="en-US" sz="2000" dirty="0" smtClean="0">
              <a:solidFill>
                <a:srgbClr val="3333CC"/>
              </a:solidFill>
            </a:endParaRPr>
          </a:p>
          <a:p>
            <a:pPr marL="0">
              <a:spcBef>
                <a:spcPts val="0"/>
              </a:spcBef>
              <a:buNone/>
            </a:pPr>
            <a:r>
              <a:rPr lang="en-US" sz="1800" dirty="0" smtClean="0">
                <a:solidFill>
                  <a:srgbClr val="3333CC"/>
                </a:solidFill>
                <a:latin typeface="+mn-lt"/>
                <a:ea typeface="+mn-ea"/>
                <a:cs typeface="+mn-cs"/>
              </a:rPr>
              <a:t>Positive findings when screening for Family and Genetic History risks would include: </a:t>
            </a:r>
            <a:r>
              <a:rPr lang="en-US" sz="1600" dirty="0" smtClean="0">
                <a:solidFill>
                  <a:srgbClr val="3333CC"/>
                </a:solidFill>
                <a:latin typeface="+mn-lt"/>
                <a:ea typeface="+mn-ea"/>
                <a:cs typeface="+mn-cs"/>
              </a:rPr>
              <a:t>(From </a:t>
            </a:r>
            <a:r>
              <a:rPr lang="en-US" sz="1600" u="sng" dirty="0" smtClean="0">
                <a:solidFill>
                  <a:srgbClr val="3333CC"/>
                </a:solidFill>
                <a:latin typeface="+mn-lt"/>
                <a:ea typeface="+mn-ea"/>
                <a:cs typeface="+mn-cs"/>
                <a:hlinkClick r:id="rId2"/>
              </a:rPr>
              <a:t>womenshealth.gov</a:t>
            </a:r>
            <a:r>
              <a:rPr lang="en-US" sz="1600" dirty="0" smtClean="0">
                <a:solidFill>
                  <a:srgbClr val="3333CC"/>
                </a:solidFill>
                <a:latin typeface="+mn-lt"/>
                <a:ea typeface="+mn-ea"/>
                <a:cs typeface="+mn-cs"/>
              </a:rPr>
              <a:t>)</a:t>
            </a:r>
          </a:p>
          <a:p>
            <a:pPr indent="-228600">
              <a:spcBef>
                <a:spcPts val="0"/>
              </a:spcBef>
            </a:pPr>
            <a:r>
              <a:rPr lang="en-US" sz="1800" dirty="0" smtClean="0">
                <a:solidFill>
                  <a:srgbClr val="3333CC"/>
                </a:solidFill>
                <a:latin typeface="+mn-lt"/>
                <a:ea typeface="+mn-ea"/>
                <a:cs typeface="+mn-cs"/>
              </a:rPr>
              <a:t>A family history of a genetic condition, birth defect, or chromosomal disorder</a:t>
            </a:r>
          </a:p>
          <a:p>
            <a:pPr indent="-228600">
              <a:spcBef>
                <a:spcPts val="0"/>
              </a:spcBef>
            </a:pPr>
            <a:r>
              <a:rPr lang="en-US" sz="1800" dirty="0" smtClean="0">
                <a:solidFill>
                  <a:srgbClr val="3333CC"/>
                </a:solidFill>
                <a:latin typeface="+mn-lt"/>
                <a:ea typeface="+mn-ea"/>
                <a:cs typeface="+mn-cs"/>
              </a:rPr>
              <a:t>Two or more spontaneous abortions, a stillbirth or an infant death from a cause that could relate to genetic risks</a:t>
            </a:r>
          </a:p>
          <a:p>
            <a:pPr indent="-228600">
              <a:spcBef>
                <a:spcPts val="0"/>
              </a:spcBef>
            </a:pPr>
            <a:r>
              <a:rPr lang="en-US" sz="1800" dirty="0" smtClean="0">
                <a:solidFill>
                  <a:srgbClr val="3333CC"/>
                </a:solidFill>
                <a:latin typeface="+mn-lt"/>
                <a:ea typeface="+mn-ea"/>
                <a:cs typeface="+mn-cs"/>
              </a:rPr>
              <a:t>A child with a known inherited disorder, birth defect or intellectual disability</a:t>
            </a:r>
          </a:p>
          <a:p>
            <a:pPr indent="-228600">
              <a:spcBef>
                <a:spcPts val="0"/>
              </a:spcBef>
            </a:pPr>
            <a:endParaRPr lang="en-US" sz="2000" dirty="0" smtClean="0">
              <a:solidFill>
                <a:srgbClr val="3333CC"/>
              </a:solidFill>
            </a:endParaRPr>
          </a:p>
          <a:p>
            <a:pPr eaLnBrk="1" hangingPunct="1">
              <a:buFontTx/>
              <a:buNone/>
            </a:pPr>
            <a:r>
              <a:rPr lang="en-US" sz="2000" b="1" dirty="0" smtClean="0">
                <a:solidFill>
                  <a:srgbClr val="3333CC"/>
                </a:solidFill>
              </a:rPr>
              <a:t>	</a:t>
            </a:r>
            <a:endParaRPr lang="en-US" dirty="0" smtClean="0"/>
          </a:p>
        </p:txBody>
      </p:sp>
      <p:sp>
        <p:nvSpPr>
          <p:cNvPr id="122884" name="AutoShape 4">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Previous Pregnancies</a:t>
            </a:r>
          </a:p>
        </p:txBody>
      </p:sp>
      <p:sp>
        <p:nvSpPr>
          <p:cNvPr id="100354" name="Rectangle 3"/>
          <p:cNvSpPr>
            <a:spLocks noGrp="1" noChangeArrowheads="1"/>
          </p:cNvSpPr>
          <p:nvPr>
            <p:ph type="body" idx="1"/>
          </p:nvPr>
        </p:nvSpPr>
        <p:spPr/>
        <p:txBody>
          <a:bodyPr/>
          <a:lstStyle/>
          <a:p>
            <a:pPr eaLnBrk="1" hangingPunct="1">
              <a:buFontTx/>
              <a:buNone/>
            </a:pPr>
            <a:r>
              <a:rPr lang="en-US" sz="2000" dirty="0" smtClean="0">
                <a:solidFill>
                  <a:srgbClr val="3333CC"/>
                </a:solidFill>
              </a:rPr>
              <a:t>If at least 1 member of a couple has conceived a pregnancy with a known genetic or chromosomal disorder referral to an appropriate specialist should be considered to better quantify the risk of recurrence in a subsequent pregnancy.  </a:t>
            </a:r>
          </a:p>
          <a:p>
            <a:pPr eaLnBrk="1" hangingPunct="1">
              <a:buFontTx/>
              <a:buNone/>
            </a:pPr>
            <a:r>
              <a:rPr lang="en-US" sz="2000" dirty="0" smtClean="0">
                <a:solidFill>
                  <a:srgbClr val="3333CC"/>
                </a:solidFill>
              </a:rPr>
              <a:t>For a couple with this history, </a:t>
            </a:r>
            <a:r>
              <a:rPr lang="en-US" sz="2000" i="1" dirty="0" smtClean="0">
                <a:solidFill>
                  <a:srgbClr val="3333CC"/>
                </a:solidFill>
              </a:rPr>
              <a:t>in vitro</a:t>
            </a:r>
            <a:r>
              <a:rPr lang="en-US" sz="2000" dirty="0" smtClean="0">
                <a:solidFill>
                  <a:srgbClr val="3333CC"/>
                </a:solidFill>
              </a:rPr>
              <a:t> fertilization with </a:t>
            </a:r>
            <a:r>
              <a:rPr lang="en-US" sz="2000" dirty="0" err="1" smtClean="0">
                <a:solidFill>
                  <a:srgbClr val="3333CC"/>
                </a:solidFill>
              </a:rPr>
              <a:t>preimplantation</a:t>
            </a:r>
            <a:r>
              <a:rPr lang="en-US" sz="2000" dirty="0" smtClean="0">
                <a:solidFill>
                  <a:srgbClr val="3333CC"/>
                </a:solidFill>
              </a:rPr>
              <a:t> genetic diagnosis may be an option.</a:t>
            </a:r>
          </a:p>
          <a:p>
            <a:pPr eaLnBrk="1" hangingPunct="1"/>
            <a:endParaRPr lang="en-US" sz="2000" dirty="0" smtClean="0">
              <a:solidFill>
                <a:srgbClr val="3333CC"/>
              </a:solidFill>
            </a:endParaRPr>
          </a:p>
          <a:p>
            <a:pPr eaLnBrk="1" hangingPunct="1">
              <a:buFontTx/>
              <a:buNone/>
            </a:pPr>
            <a:r>
              <a:rPr lang="en-US" sz="2000" b="1" dirty="0" smtClean="0">
                <a:solidFill>
                  <a:srgbClr val="3333CC"/>
                </a:solidFill>
              </a:rPr>
              <a:t>Strength of evidence:  C		  Quality of evidence: III</a:t>
            </a:r>
          </a:p>
          <a:p>
            <a:pPr eaLnBrk="1" hangingPunct="1"/>
            <a:endParaRPr lang="en-US" b="1" dirty="0" smtClean="0"/>
          </a:p>
        </p:txBody>
      </p:sp>
      <p:sp>
        <p:nvSpPr>
          <p:cNvPr id="12390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772400" cy="1143000"/>
          </a:xfrm>
        </p:spPr>
        <p:txBody>
          <a:bodyPr/>
          <a:lstStyle/>
          <a:p>
            <a:pPr eaLnBrk="1" hangingPunct="1"/>
            <a:r>
              <a:rPr lang="en-US" sz="4000" dirty="0" smtClean="0">
                <a:solidFill>
                  <a:srgbClr val="3333CC"/>
                </a:solidFill>
                <a:effectLst/>
                <a:latin typeface="Arial" pitchFamily="34" charset="0"/>
                <a:cs typeface="Arial" pitchFamily="34" charset="0"/>
              </a:rPr>
              <a:t>Review from Module 1</a:t>
            </a:r>
          </a:p>
        </p:txBody>
      </p:sp>
      <p:sp>
        <p:nvSpPr>
          <p:cNvPr id="54275" name="Rectangle 3"/>
          <p:cNvSpPr>
            <a:spLocks noGrp="1" noChangeArrowheads="1"/>
          </p:cNvSpPr>
          <p:nvPr>
            <p:ph type="body" idx="1"/>
          </p:nvPr>
        </p:nvSpPr>
        <p:spPr/>
        <p:txBody>
          <a:bodyPr/>
          <a:lstStyle/>
          <a:p>
            <a:pPr marL="0" indent="0" eaLnBrk="1" hangingPunct="1">
              <a:lnSpc>
                <a:spcPct val="80000"/>
              </a:lnSpc>
              <a:buFontTx/>
              <a:buNone/>
              <a:defRPr/>
            </a:pPr>
            <a:r>
              <a:rPr lang="en-US" sz="2400" dirty="0" smtClean="0">
                <a:solidFill>
                  <a:srgbClr val="3333CC"/>
                </a:solidFill>
                <a:latin typeface="Arial"/>
                <a:cs typeface="Arial"/>
              </a:rPr>
              <a:t>In April 2006, the CDC and the Select Panel released </a:t>
            </a:r>
            <a:r>
              <a:rPr lang="en-US" sz="2400" b="1" dirty="0" smtClean="0">
                <a:solidFill>
                  <a:srgbClr val="3333CC"/>
                </a:solidFill>
                <a:latin typeface="Arial"/>
                <a:cs typeface="Arial"/>
              </a:rPr>
              <a:t>Recommendations to Improve Preconception Health and Health Care - United States</a:t>
            </a:r>
            <a:r>
              <a:rPr lang="en-US" sz="2400" i="1" dirty="0" smtClean="0">
                <a:solidFill>
                  <a:srgbClr val="3333CC"/>
                </a:solidFill>
                <a:latin typeface="Arial"/>
                <a:cs typeface="Arial"/>
              </a:rPr>
              <a:t>.</a:t>
            </a:r>
            <a:r>
              <a:rPr lang="en-US" sz="2400" dirty="0" smtClean="0">
                <a:solidFill>
                  <a:srgbClr val="3333CC"/>
                </a:solidFill>
                <a:latin typeface="Arial"/>
                <a:cs typeface="Arial"/>
              </a:rPr>
              <a:t>  </a:t>
            </a:r>
          </a:p>
          <a:p>
            <a:pPr marL="0" indent="0" eaLnBrk="1" hangingPunct="1">
              <a:lnSpc>
                <a:spcPct val="80000"/>
              </a:lnSpc>
              <a:buClr>
                <a:srgbClr val="008000"/>
              </a:buClr>
              <a:buFontTx/>
              <a:buNone/>
              <a:defRPr/>
            </a:pPr>
            <a:r>
              <a:rPr lang="en-US" sz="2400" dirty="0" smtClean="0">
                <a:solidFill>
                  <a:srgbClr val="3333CC"/>
                </a:solidFill>
                <a:latin typeface="Arial"/>
                <a:cs typeface="Arial"/>
              </a:rPr>
              <a:t>The recommendations were based on:</a:t>
            </a:r>
          </a:p>
          <a:p>
            <a:pPr lvl="1" eaLnBrk="1" hangingPunct="1">
              <a:lnSpc>
                <a:spcPct val="80000"/>
              </a:lnSpc>
              <a:defRPr/>
            </a:pPr>
            <a:r>
              <a:rPr lang="en-US" sz="2400" dirty="0" smtClean="0">
                <a:solidFill>
                  <a:srgbClr val="3333CC"/>
                </a:solidFill>
                <a:latin typeface="Arial"/>
                <a:cs typeface="Arial"/>
              </a:rPr>
              <a:t>Review of published research</a:t>
            </a:r>
          </a:p>
          <a:p>
            <a:pPr lvl="1" eaLnBrk="1" hangingPunct="1">
              <a:lnSpc>
                <a:spcPct val="80000"/>
              </a:lnSpc>
              <a:defRPr/>
            </a:pPr>
            <a:r>
              <a:rPr lang="en-US" sz="2400" dirty="0" smtClean="0">
                <a:solidFill>
                  <a:srgbClr val="3333CC"/>
                </a:solidFill>
                <a:latin typeface="Arial"/>
                <a:cs typeface="Arial"/>
              </a:rPr>
              <a:t>CDC/ASTDR Work group representing 22 CDC programs</a:t>
            </a:r>
          </a:p>
          <a:p>
            <a:pPr lvl="1" eaLnBrk="1" hangingPunct="1">
              <a:lnSpc>
                <a:spcPct val="80000"/>
              </a:lnSpc>
              <a:defRPr/>
            </a:pPr>
            <a:r>
              <a:rPr lang="en-US" sz="2400" dirty="0" smtClean="0">
                <a:solidFill>
                  <a:srgbClr val="3333CC"/>
                </a:solidFill>
                <a:latin typeface="Arial"/>
                <a:cs typeface="Arial"/>
              </a:rPr>
              <a:t>Presentations at the National Summit on Preconception Care, 2005</a:t>
            </a:r>
          </a:p>
          <a:p>
            <a:pPr lvl="1" eaLnBrk="1" hangingPunct="1">
              <a:lnSpc>
                <a:spcPct val="80000"/>
              </a:lnSpc>
              <a:defRPr/>
            </a:pPr>
            <a:r>
              <a:rPr lang="en-US" sz="2400" dirty="0" smtClean="0">
                <a:solidFill>
                  <a:srgbClr val="3333CC"/>
                </a:solidFill>
                <a:latin typeface="Arial"/>
                <a:cs typeface="Arial"/>
              </a:rPr>
              <a:t>Proceedings of the Select Panel on Preconception Care, 2005</a:t>
            </a:r>
          </a:p>
          <a:p>
            <a:pPr eaLnBrk="1" hangingPunct="1">
              <a:lnSpc>
                <a:spcPct val="80000"/>
              </a:lnSpc>
              <a:buFontTx/>
              <a:buNone/>
              <a:defRPr/>
            </a:pPr>
            <a:r>
              <a:rPr lang="en-US" sz="2400" dirty="0" smtClean="0">
                <a:solidFill>
                  <a:srgbClr val="3333CC"/>
                </a:solidFill>
                <a:latin typeface="Arial"/>
                <a:cs typeface="Arial"/>
              </a:rPr>
              <a:t>			</a:t>
            </a:r>
            <a:r>
              <a:rPr lang="en-US" sz="2400" b="1" dirty="0" smtClean="0">
                <a:solidFill>
                  <a:srgbClr val="3333CC"/>
                </a:solidFill>
                <a:latin typeface="Arial"/>
                <a:cs typeface="Arial"/>
              </a:rPr>
              <a:t>Click </a:t>
            </a:r>
            <a:r>
              <a:rPr lang="en-US" sz="2400" b="1" dirty="0" smtClean="0">
                <a:solidFill>
                  <a:srgbClr val="3333CC"/>
                </a:solidFill>
                <a:latin typeface="Arial"/>
                <a:cs typeface="Arial"/>
                <a:hlinkClick r:id="rId2"/>
              </a:rPr>
              <a:t>here</a:t>
            </a:r>
            <a:r>
              <a:rPr lang="en-US" sz="2400" b="1" dirty="0" smtClean="0">
                <a:solidFill>
                  <a:srgbClr val="3333CC"/>
                </a:solidFill>
                <a:latin typeface="Arial"/>
                <a:cs typeface="Arial"/>
              </a:rPr>
              <a:t> to access full report.</a:t>
            </a:r>
          </a:p>
          <a:p>
            <a:pPr lvl="1" eaLnBrk="1" hangingPunct="1">
              <a:lnSpc>
                <a:spcPct val="80000"/>
              </a:lnSpc>
              <a:buFontTx/>
              <a:buNone/>
              <a:defRPr/>
            </a:pPr>
            <a:endParaRPr lang="en-US" sz="1800" b="1" dirty="0" smtClean="0">
              <a:solidFill>
                <a:srgbClr val="3333FF"/>
              </a:solidFill>
            </a:endParaRPr>
          </a:p>
        </p:txBody>
      </p:sp>
      <p:sp>
        <p:nvSpPr>
          <p:cNvPr id="54276" name="AutoShape 4">
            <a:hlinkClick r:id="" action="ppaction://hlinkshowjump?jump=nextslide"/>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36868" name="Picture 6" descr="bullet"/>
          <p:cNvPicPr>
            <a:picLocks noChangeAspect="1" noChangeArrowheads="1"/>
          </p:cNvPicPr>
          <p:nvPr/>
        </p:nvPicPr>
        <p:blipFill>
          <a:blip r:embed="rId3"/>
          <a:srcRect/>
          <a:stretch>
            <a:fillRect/>
          </a:stretch>
        </p:blipFill>
        <p:spPr bwMode="auto">
          <a:xfrm>
            <a:off x="1143000" y="3276600"/>
            <a:ext cx="355600" cy="328613"/>
          </a:xfrm>
          <a:prstGeom prst="rect">
            <a:avLst/>
          </a:prstGeom>
          <a:noFill/>
          <a:ln w="9525">
            <a:noFill/>
            <a:miter lim="800000"/>
            <a:headEnd/>
            <a:tailEnd/>
          </a:ln>
        </p:spPr>
      </p:pic>
      <p:pic>
        <p:nvPicPr>
          <p:cNvPr id="36869" name="Picture 7" descr="bullet"/>
          <p:cNvPicPr>
            <a:picLocks noChangeAspect="1" noChangeArrowheads="1"/>
          </p:cNvPicPr>
          <p:nvPr/>
        </p:nvPicPr>
        <p:blipFill>
          <a:blip r:embed="rId3"/>
          <a:srcRect/>
          <a:stretch>
            <a:fillRect/>
          </a:stretch>
        </p:blipFill>
        <p:spPr bwMode="auto">
          <a:xfrm>
            <a:off x="1143000" y="3657600"/>
            <a:ext cx="355600" cy="328613"/>
          </a:xfrm>
          <a:prstGeom prst="rect">
            <a:avLst/>
          </a:prstGeom>
          <a:noFill/>
          <a:ln w="9525">
            <a:noFill/>
            <a:miter lim="800000"/>
            <a:headEnd/>
            <a:tailEnd/>
          </a:ln>
        </p:spPr>
      </p:pic>
      <p:pic>
        <p:nvPicPr>
          <p:cNvPr id="36870" name="Picture 8" descr="bullet"/>
          <p:cNvPicPr>
            <a:picLocks noChangeAspect="1" noChangeArrowheads="1"/>
          </p:cNvPicPr>
          <p:nvPr/>
        </p:nvPicPr>
        <p:blipFill>
          <a:blip r:embed="rId3"/>
          <a:srcRect/>
          <a:stretch>
            <a:fillRect/>
          </a:stretch>
        </p:blipFill>
        <p:spPr bwMode="auto">
          <a:xfrm>
            <a:off x="1143000" y="4267200"/>
            <a:ext cx="355600" cy="328613"/>
          </a:xfrm>
          <a:prstGeom prst="rect">
            <a:avLst/>
          </a:prstGeom>
          <a:noFill/>
          <a:ln w="9525">
            <a:noFill/>
            <a:miter lim="800000"/>
            <a:headEnd/>
            <a:tailEnd/>
          </a:ln>
        </p:spPr>
      </p:pic>
      <p:pic>
        <p:nvPicPr>
          <p:cNvPr id="36871" name="Picture 9" descr="bullet"/>
          <p:cNvPicPr>
            <a:picLocks noChangeAspect="1" noChangeArrowheads="1"/>
          </p:cNvPicPr>
          <p:nvPr/>
        </p:nvPicPr>
        <p:blipFill>
          <a:blip r:embed="rId3"/>
          <a:srcRect/>
          <a:stretch>
            <a:fillRect/>
          </a:stretch>
        </p:blipFill>
        <p:spPr bwMode="auto">
          <a:xfrm>
            <a:off x="1143000" y="4953000"/>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0" y="533400"/>
            <a:ext cx="7772400" cy="1143000"/>
          </a:xfrm>
        </p:spPr>
        <p:txBody>
          <a:bodyPr/>
          <a:lstStyle/>
          <a:p>
            <a:pPr eaLnBrk="1" hangingPunct="1"/>
            <a:r>
              <a:rPr lang="en-US" sz="3600" b="1" dirty="0" smtClean="0">
                <a:solidFill>
                  <a:srgbClr val="3333CC"/>
                </a:solidFill>
              </a:rPr>
              <a:t>Known Genetic Conditions</a:t>
            </a:r>
          </a:p>
        </p:txBody>
      </p:sp>
      <p:sp>
        <p:nvSpPr>
          <p:cNvPr id="101378" name="Rectangle 3"/>
          <p:cNvSpPr>
            <a:spLocks noGrp="1" noChangeArrowheads="1"/>
          </p:cNvSpPr>
          <p:nvPr>
            <p:ph type="body" idx="1"/>
          </p:nvPr>
        </p:nvSpPr>
        <p:spPr/>
        <p:txBody>
          <a:bodyPr/>
          <a:lstStyle/>
          <a:p>
            <a:pPr eaLnBrk="1" hangingPunct="1">
              <a:buFontTx/>
              <a:buNone/>
            </a:pPr>
            <a:r>
              <a:rPr lang="en-US" sz="2000" smtClean="0">
                <a:solidFill>
                  <a:srgbClr val="3333CC"/>
                </a:solidFill>
              </a:rPr>
              <a:t>Suspected genetic disorders may require further work-up prior to conception. Known or discovered genetic conditions should be optimally managed before and after conception.</a:t>
            </a:r>
          </a:p>
          <a:p>
            <a:pPr eaLnBrk="1" hangingPunct="1"/>
            <a:endParaRPr lang="en-US" sz="2000" smtClean="0">
              <a:solidFill>
                <a:srgbClr val="3333CC"/>
              </a:solidFill>
            </a:endParaRPr>
          </a:p>
          <a:p>
            <a:pPr eaLnBrk="1" hangingPunct="1">
              <a:buFontTx/>
              <a:buNone/>
            </a:pPr>
            <a:r>
              <a:rPr lang="en-US" sz="2000" b="1" smtClean="0">
                <a:solidFill>
                  <a:srgbClr val="3333CC"/>
                </a:solidFill>
              </a:rPr>
              <a:t>Strength of evidence:  B		  Quality of evidence: II-3</a:t>
            </a:r>
          </a:p>
          <a:p>
            <a:pPr eaLnBrk="1" hangingPunct="1"/>
            <a:endParaRPr lang="en-US" smtClean="0"/>
          </a:p>
        </p:txBody>
      </p:sp>
      <p:sp>
        <p:nvSpPr>
          <p:cNvPr id="124932"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533400"/>
            <a:ext cx="7772400" cy="1143000"/>
          </a:xfrm>
        </p:spPr>
        <p:txBody>
          <a:bodyPr/>
          <a:lstStyle/>
          <a:p>
            <a:pPr eaLnBrk="1" hangingPunct="1"/>
            <a:r>
              <a:rPr lang="en-US" sz="4000" b="1" dirty="0" smtClean="0">
                <a:solidFill>
                  <a:srgbClr val="3333CC"/>
                </a:solidFill>
              </a:rPr>
              <a:t>Case Study 1:  Lisa</a:t>
            </a:r>
          </a:p>
        </p:txBody>
      </p:sp>
      <p:sp>
        <p:nvSpPr>
          <p:cNvPr id="102402" name="Rectangle 3"/>
          <p:cNvSpPr>
            <a:spLocks noGrp="1" noChangeArrowheads="1"/>
          </p:cNvSpPr>
          <p:nvPr>
            <p:ph type="body" idx="1"/>
          </p:nvPr>
        </p:nvSpPr>
        <p:spPr>
          <a:xfrm>
            <a:off x="3200400" y="2057400"/>
            <a:ext cx="5410200" cy="4267200"/>
          </a:xfrm>
        </p:spPr>
        <p:txBody>
          <a:bodyPr/>
          <a:lstStyle/>
          <a:p>
            <a:pPr algn="ctr" eaLnBrk="1" hangingPunct="1">
              <a:buFontTx/>
              <a:buNone/>
            </a:pPr>
            <a:r>
              <a:rPr lang="en-US" sz="2800" dirty="0" smtClean="0">
                <a:solidFill>
                  <a:srgbClr val="3333CC"/>
                </a:solidFill>
              </a:rPr>
              <a:t>Lisa is a 24 year old presenting for her annual exam and contraceptive care. </a:t>
            </a:r>
          </a:p>
          <a:p>
            <a:pPr algn="ctr" eaLnBrk="1" hangingPunct="1">
              <a:buFontTx/>
              <a:buNone/>
            </a:pPr>
            <a:r>
              <a:rPr lang="en-US" sz="2800" dirty="0" smtClean="0">
                <a:solidFill>
                  <a:srgbClr val="3333CC"/>
                </a:solidFill>
              </a:rPr>
              <a:t>When reviewing her history and pre-exam assessments, you uncover the following:</a:t>
            </a:r>
          </a:p>
        </p:txBody>
      </p:sp>
      <p:sp>
        <p:nvSpPr>
          <p:cNvPr id="149508" name="AutoShape 4">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multiple_patient_charts.jpg"/>
          <p:cNvPicPr>
            <a:picLocks noChangeAspect="1"/>
          </p:cNvPicPr>
          <p:nvPr/>
        </p:nvPicPr>
        <p:blipFill>
          <a:blip r:embed="rId2"/>
          <a:stretch>
            <a:fillRect/>
          </a:stretch>
        </p:blipFill>
        <p:spPr>
          <a:xfrm>
            <a:off x="381000" y="2209800"/>
            <a:ext cx="2371725" cy="2487067"/>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body" idx="1"/>
          </p:nvPr>
        </p:nvSpPr>
        <p:spPr>
          <a:xfrm>
            <a:off x="533400" y="1752600"/>
            <a:ext cx="7772400" cy="4038600"/>
          </a:xfrm>
        </p:spPr>
        <p:txBody>
          <a:bodyPr/>
          <a:lstStyle/>
          <a:p>
            <a:pPr lvl="1" eaLnBrk="1" hangingPunct="1">
              <a:buSzPct val="150000"/>
              <a:buBlip>
                <a:blip r:embed="rId2"/>
              </a:buBlip>
            </a:pPr>
            <a:r>
              <a:rPr lang="en-US" sz="2400" dirty="0" smtClean="0">
                <a:solidFill>
                  <a:srgbClr val="3333CC"/>
                </a:solidFill>
              </a:rPr>
              <a:t>G0P0</a:t>
            </a:r>
          </a:p>
          <a:p>
            <a:pPr lvl="1" eaLnBrk="1" hangingPunct="1">
              <a:buSzPct val="150000"/>
              <a:buBlip>
                <a:blip r:embed="rId2"/>
              </a:buBlip>
            </a:pPr>
            <a:r>
              <a:rPr lang="en-US" sz="2400" dirty="0" smtClean="0">
                <a:solidFill>
                  <a:srgbClr val="3333CC"/>
                </a:solidFill>
              </a:rPr>
              <a:t>Routinely having sexual intercourse</a:t>
            </a:r>
          </a:p>
          <a:p>
            <a:pPr lvl="1" eaLnBrk="1" hangingPunct="1">
              <a:buSzPct val="150000"/>
              <a:buBlip>
                <a:blip r:embed="rId2"/>
              </a:buBlip>
            </a:pPr>
            <a:r>
              <a:rPr lang="en-US" sz="2400" dirty="0" smtClean="0">
                <a:solidFill>
                  <a:srgbClr val="3333CC"/>
                </a:solidFill>
              </a:rPr>
              <a:t>Monogamous relationship x 3 years</a:t>
            </a:r>
          </a:p>
          <a:p>
            <a:pPr lvl="1" eaLnBrk="1" hangingPunct="1">
              <a:buSzPct val="150000"/>
              <a:buBlip>
                <a:blip r:embed="rId2"/>
              </a:buBlip>
            </a:pPr>
            <a:r>
              <a:rPr lang="en-US" sz="2400" dirty="0" smtClean="0">
                <a:solidFill>
                  <a:srgbClr val="3333CC"/>
                </a:solidFill>
              </a:rPr>
              <a:t>Using vaginal ring x 2 years without problems</a:t>
            </a:r>
          </a:p>
          <a:p>
            <a:pPr lvl="1" eaLnBrk="1" hangingPunct="1">
              <a:buSzPct val="150000"/>
              <a:buBlip>
                <a:blip r:embed="rId2"/>
              </a:buBlip>
            </a:pPr>
            <a:r>
              <a:rPr lang="en-US" sz="2400" dirty="0" smtClean="0">
                <a:solidFill>
                  <a:srgbClr val="3333CC"/>
                </a:solidFill>
              </a:rPr>
              <a:t>Last 3 pap smears normal (click </a:t>
            </a:r>
            <a:r>
              <a:rPr lang="en-US" sz="2400" u="sng" dirty="0" smtClean="0">
                <a:solidFill>
                  <a:srgbClr val="3333CC"/>
                </a:solidFill>
                <a:hlinkClick r:id="rId3" action="ppaction://hlinksldjump"/>
              </a:rPr>
              <a:t>here</a:t>
            </a:r>
            <a:r>
              <a:rPr lang="en-US" sz="2400" dirty="0" smtClean="0">
                <a:solidFill>
                  <a:srgbClr val="3333CC"/>
                </a:solidFill>
              </a:rPr>
              <a:t> for current pap smear recommendations) </a:t>
            </a:r>
          </a:p>
          <a:p>
            <a:pPr lvl="1" eaLnBrk="1" hangingPunct="1">
              <a:buSzPct val="150000"/>
              <a:buBlip>
                <a:blip r:embed="rId2"/>
              </a:buBlip>
            </a:pPr>
            <a:r>
              <a:rPr lang="en-US" sz="2400" dirty="0" smtClean="0">
                <a:solidFill>
                  <a:srgbClr val="3333CC"/>
                </a:solidFill>
              </a:rPr>
              <a:t>Reproductive life plan (click </a:t>
            </a:r>
            <a:r>
              <a:rPr lang="en-US" sz="2400" dirty="0" smtClean="0">
                <a:solidFill>
                  <a:srgbClr val="3333CC"/>
                </a:solidFill>
                <a:hlinkClick r:id="rId4" action="ppaction://hlinksldjump"/>
              </a:rPr>
              <a:t>here</a:t>
            </a:r>
            <a:r>
              <a:rPr lang="en-US" sz="2400" dirty="0" smtClean="0">
                <a:solidFill>
                  <a:srgbClr val="3333CC"/>
                </a:solidFill>
              </a:rPr>
              <a:t> for an example; click </a:t>
            </a:r>
            <a:r>
              <a:rPr lang="en-US" sz="2400" dirty="0" smtClean="0">
                <a:solidFill>
                  <a:srgbClr val="3333CC"/>
                </a:solidFill>
                <a:hlinkClick r:id="rId5" action="ppaction://hlinksldjump"/>
              </a:rPr>
              <a:t>here</a:t>
            </a:r>
            <a:r>
              <a:rPr lang="en-US" sz="2400" dirty="0" smtClean="0">
                <a:solidFill>
                  <a:srgbClr val="3333CC"/>
                </a:solidFill>
              </a:rPr>
              <a:t> for Lisa’</a:t>
            </a:r>
            <a:r>
              <a:rPr lang="en-US" altLang="ja-JP" sz="2400" dirty="0" smtClean="0">
                <a:solidFill>
                  <a:srgbClr val="3333CC"/>
                </a:solidFill>
              </a:rPr>
              <a:t>s current plan)</a:t>
            </a:r>
            <a:endParaRPr lang="en-US" sz="2400" dirty="0" smtClean="0">
              <a:solidFill>
                <a:srgbClr val="3333CC"/>
              </a:solidFill>
            </a:endParaRPr>
          </a:p>
        </p:txBody>
      </p:sp>
      <p:sp>
        <p:nvSpPr>
          <p:cNvPr id="150532" name="AutoShape 4">
            <a:hlinkClick r:id="rId6"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
        <p:nvSpPr>
          <p:cNvPr id="150540" name="Rectangle 1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Reproductive </a:t>
            </a:r>
            <a:r>
              <a:rPr lang="en-US" sz="3600" b="1" dirty="0">
                <a:solidFill>
                  <a:srgbClr val="3333CC"/>
                </a:solidFill>
              </a:rPr>
              <a:t>H</a:t>
            </a:r>
            <a:r>
              <a:rPr lang="en-US" sz="3600" b="1" dirty="0" smtClean="0">
                <a:solidFill>
                  <a:srgbClr val="3333CC"/>
                </a:solidFill>
              </a:rPr>
              <a:t>istory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52400" y="11281"/>
            <a:ext cx="7313613" cy="1447800"/>
          </a:xfrm>
        </p:spPr>
        <p:txBody>
          <a:bodyPr lIns="90488" tIns="44450" rIns="90488" bIns="44450"/>
          <a:lstStyle/>
          <a:p>
            <a:pPr eaLnBrk="1" hangingPunct="1"/>
            <a:r>
              <a:rPr lang="en-US" sz="3600" b="1" dirty="0" smtClean="0">
                <a:solidFill>
                  <a:srgbClr val="3333CC"/>
                </a:solidFill>
              </a:rPr>
              <a:t>Model of a </a:t>
            </a:r>
            <a:br>
              <a:rPr lang="en-US" sz="3600" b="1" dirty="0" smtClean="0">
                <a:solidFill>
                  <a:srgbClr val="3333CC"/>
                </a:solidFill>
              </a:rPr>
            </a:br>
            <a:r>
              <a:rPr lang="en-US" sz="3600" b="1" dirty="0" smtClean="0">
                <a:solidFill>
                  <a:srgbClr val="3333CC"/>
                </a:solidFill>
              </a:rPr>
              <a:t>Reproductive Life Plan</a:t>
            </a:r>
          </a:p>
        </p:txBody>
      </p:sp>
      <p:sp>
        <p:nvSpPr>
          <p:cNvPr id="158723" name="Rectangle 3"/>
          <p:cNvSpPr>
            <a:spLocks noGrp="1" noChangeArrowheads="1"/>
          </p:cNvSpPr>
          <p:nvPr>
            <p:ph idx="1"/>
          </p:nvPr>
        </p:nvSpPr>
        <p:spPr>
          <a:xfrm>
            <a:off x="763588" y="1828800"/>
            <a:ext cx="7999412" cy="4572000"/>
          </a:xfrm>
        </p:spPr>
        <p:txBody>
          <a:bodyPr lIns="90488" tIns="44450" rIns="90488" bIns="44450"/>
          <a:lstStyle/>
          <a:p>
            <a:pPr marL="609600" indent="-609600" eaLnBrk="1" hangingPunct="1">
              <a:spcBef>
                <a:spcPts val="0"/>
              </a:spcBef>
              <a:spcAft>
                <a:spcPts val="600"/>
              </a:spcAft>
              <a:defRPr/>
            </a:pPr>
            <a:r>
              <a:rPr lang="en-US" sz="2400" dirty="0" smtClean="0">
                <a:solidFill>
                  <a:srgbClr val="3333CC"/>
                </a:solidFill>
              </a:rPr>
              <a:t>Do you hope to have any (more) children? </a:t>
            </a:r>
          </a:p>
          <a:p>
            <a:pPr marL="609600" indent="-609600" eaLnBrk="1" hangingPunct="1">
              <a:spcBef>
                <a:spcPts val="0"/>
              </a:spcBef>
              <a:spcAft>
                <a:spcPts val="600"/>
              </a:spcAft>
              <a:defRPr/>
            </a:pPr>
            <a:r>
              <a:rPr lang="en-US" sz="2400" dirty="0" smtClean="0">
                <a:solidFill>
                  <a:srgbClr val="3333CC"/>
                </a:solidFill>
              </a:rPr>
              <a:t>How many children do you hope to have?</a:t>
            </a:r>
          </a:p>
          <a:p>
            <a:pPr marL="609600" indent="-609600" eaLnBrk="1" hangingPunct="1">
              <a:spcBef>
                <a:spcPts val="0"/>
              </a:spcBef>
              <a:spcAft>
                <a:spcPts val="600"/>
              </a:spcAft>
              <a:defRPr/>
            </a:pPr>
            <a:r>
              <a:rPr lang="en-US" sz="2400" dirty="0" smtClean="0">
                <a:solidFill>
                  <a:srgbClr val="3333CC"/>
                </a:solidFill>
              </a:rPr>
              <a:t>How long do you plan to wait until you (next) become pregnant?</a:t>
            </a:r>
          </a:p>
          <a:p>
            <a:pPr marL="609600" indent="-609600" eaLnBrk="1" hangingPunct="1">
              <a:spcBef>
                <a:spcPts val="0"/>
              </a:spcBef>
              <a:spcAft>
                <a:spcPts val="600"/>
              </a:spcAft>
              <a:defRPr/>
            </a:pPr>
            <a:r>
              <a:rPr lang="en-US" sz="2400" dirty="0" smtClean="0">
                <a:solidFill>
                  <a:srgbClr val="3333CC"/>
                </a:solidFill>
              </a:rPr>
              <a:t>What family planning method do you intend to use until you are ready to become pregnant?</a:t>
            </a:r>
          </a:p>
          <a:p>
            <a:pPr marL="609600" indent="-609600" eaLnBrk="1" hangingPunct="1">
              <a:spcBef>
                <a:spcPts val="0"/>
              </a:spcBef>
              <a:spcAft>
                <a:spcPts val="600"/>
              </a:spcAft>
              <a:defRPr/>
            </a:pPr>
            <a:r>
              <a:rPr lang="en-US" sz="2400" dirty="0" smtClean="0">
                <a:solidFill>
                  <a:srgbClr val="3333CC"/>
                </a:solidFill>
              </a:rPr>
              <a:t>How sure are you that you will be able to use this method without any problems?</a:t>
            </a:r>
          </a:p>
          <a:p>
            <a:pPr marL="609600" indent="-609600" eaLnBrk="1" hangingPunct="1">
              <a:spcBef>
                <a:spcPts val="0"/>
              </a:spcBef>
              <a:spcAft>
                <a:spcPts val="600"/>
              </a:spcAft>
              <a:defRPr/>
            </a:pPr>
            <a:r>
              <a:rPr lang="en-US" sz="2400" dirty="0" smtClean="0">
                <a:solidFill>
                  <a:srgbClr val="3333CC"/>
                </a:solidFill>
              </a:rPr>
              <a:t>What can I do today to help you achieve your plan?</a:t>
            </a:r>
          </a:p>
        </p:txBody>
      </p:sp>
      <p:pic>
        <p:nvPicPr>
          <p:cNvPr id="104451" name="Picture 4" descr="bullet"/>
          <p:cNvPicPr>
            <a:picLocks noChangeAspect="1" noChangeArrowheads="1"/>
          </p:cNvPicPr>
          <p:nvPr/>
        </p:nvPicPr>
        <p:blipFill>
          <a:blip r:embed="rId2"/>
          <a:srcRect/>
          <a:stretch>
            <a:fillRect/>
          </a:stretch>
        </p:blipFill>
        <p:spPr bwMode="auto">
          <a:xfrm>
            <a:off x="762000" y="1905000"/>
            <a:ext cx="355600" cy="328613"/>
          </a:xfrm>
          <a:prstGeom prst="rect">
            <a:avLst/>
          </a:prstGeom>
          <a:noFill/>
          <a:ln w="9525">
            <a:noFill/>
            <a:miter lim="800000"/>
            <a:headEnd/>
            <a:tailEnd/>
          </a:ln>
        </p:spPr>
      </p:pic>
      <p:pic>
        <p:nvPicPr>
          <p:cNvPr id="104452" name="Picture 5" descr="bullet"/>
          <p:cNvPicPr>
            <a:picLocks noChangeAspect="1" noChangeArrowheads="1"/>
          </p:cNvPicPr>
          <p:nvPr/>
        </p:nvPicPr>
        <p:blipFill>
          <a:blip r:embed="rId2"/>
          <a:srcRect/>
          <a:stretch>
            <a:fillRect/>
          </a:stretch>
        </p:blipFill>
        <p:spPr bwMode="auto">
          <a:xfrm>
            <a:off x="762000" y="2362200"/>
            <a:ext cx="355600" cy="328613"/>
          </a:xfrm>
          <a:prstGeom prst="rect">
            <a:avLst/>
          </a:prstGeom>
          <a:noFill/>
          <a:ln w="9525">
            <a:noFill/>
            <a:miter lim="800000"/>
            <a:headEnd/>
            <a:tailEnd/>
          </a:ln>
        </p:spPr>
      </p:pic>
      <p:pic>
        <p:nvPicPr>
          <p:cNvPr id="104453" name="Picture 6" descr="bullet"/>
          <p:cNvPicPr>
            <a:picLocks noChangeAspect="1" noChangeArrowheads="1"/>
          </p:cNvPicPr>
          <p:nvPr/>
        </p:nvPicPr>
        <p:blipFill>
          <a:blip r:embed="rId2"/>
          <a:srcRect/>
          <a:stretch>
            <a:fillRect/>
          </a:stretch>
        </p:blipFill>
        <p:spPr bwMode="auto">
          <a:xfrm>
            <a:off x="762000" y="2819400"/>
            <a:ext cx="355600" cy="328613"/>
          </a:xfrm>
          <a:prstGeom prst="rect">
            <a:avLst/>
          </a:prstGeom>
          <a:noFill/>
          <a:ln w="9525">
            <a:noFill/>
            <a:miter lim="800000"/>
            <a:headEnd/>
            <a:tailEnd/>
          </a:ln>
        </p:spPr>
      </p:pic>
      <p:pic>
        <p:nvPicPr>
          <p:cNvPr id="104454" name="Picture 7" descr="bullet"/>
          <p:cNvPicPr>
            <a:picLocks noChangeAspect="1" noChangeArrowheads="1"/>
          </p:cNvPicPr>
          <p:nvPr/>
        </p:nvPicPr>
        <p:blipFill>
          <a:blip r:embed="rId2"/>
          <a:srcRect/>
          <a:stretch>
            <a:fillRect/>
          </a:stretch>
        </p:blipFill>
        <p:spPr bwMode="auto">
          <a:xfrm>
            <a:off x="762000" y="3657600"/>
            <a:ext cx="355600" cy="328613"/>
          </a:xfrm>
          <a:prstGeom prst="rect">
            <a:avLst/>
          </a:prstGeom>
          <a:noFill/>
          <a:ln w="9525">
            <a:noFill/>
            <a:miter lim="800000"/>
            <a:headEnd/>
            <a:tailEnd/>
          </a:ln>
        </p:spPr>
      </p:pic>
      <p:pic>
        <p:nvPicPr>
          <p:cNvPr id="104455" name="Picture 8" descr="bullet"/>
          <p:cNvPicPr>
            <a:picLocks noChangeAspect="1" noChangeArrowheads="1"/>
          </p:cNvPicPr>
          <p:nvPr/>
        </p:nvPicPr>
        <p:blipFill>
          <a:blip r:embed="rId2"/>
          <a:srcRect/>
          <a:stretch>
            <a:fillRect/>
          </a:stretch>
        </p:blipFill>
        <p:spPr bwMode="auto">
          <a:xfrm>
            <a:off x="762000" y="4419600"/>
            <a:ext cx="355600" cy="328613"/>
          </a:xfrm>
          <a:prstGeom prst="rect">
            <a:avLst/>
          </a:prstGeom>
          <a:noFill/>
          <a:ln w="9525">
            <a:noFill/>
            <a:miter lim="800000"/>
            <a:headEnd/>
            <a:tailEnd/>
          </a:ln>
        </p:spPr>
      </p:pic>
      <p:pic>
        <p:nvPicPr>
          <p:cNvPr id="104456" name="Picture 9" descr="bullet"/>
          <p:cNvPicPr>
            <a:picLocks noChangeAspect="1" noChangeArrowheads="1"/>
          </p:cNvPicPr>
          <p:nvPr/>
        </p:nvPicPr>
        <p:blipFill>
          <a:blip r:embed="rId2"/>
          <a:srcRect/>
          <a:stretch>
            <a:fillRect/>
          </a:stretch>
        </p:blipFill>
        <p:spPr bwMode="auto">
          <a:xfrm>
            <a:off x="762000" y="5233987"/>
            <a:ext cx="355600" cy="328613"/>
          </a:xfrm>
          <a:prstGeom prst="rect">
            <a:avLst/>
          </a:prstGeom>
          <a:noFill/>
          <a:ln w="9525">
            <a:noFill/>
            <a:miter lim="800000"/>
            <a:headEnd/>
            <a:tailEnd/>
          </a:ln>
        </p:spPr>
      </p:pic>
      <p:sp>
        <p:nvSpPr>
          <p:cNvPr id="158730" name="AutoShape 10">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
        <p:nvSpPr>
          <p:cNvPr id="2" name="TextBox 1"/>
          <p:cNvSpPr txBox="1"/>
          <p:nvPr/>
        </p:nvSpPr>
        <p:spPr>
          <a:xfrm>
            <a:off x="3352800" y="5791200"/>
            <a:ext cx="5257800" cy="584776"/>
          </a:xfrm>
          <a:prstGeom prst="rect">
            <a:avLst/>
          </a:prstGeom>
          <a:noFill/>
        </p:spPr>
        <p:txBody>
          <a:bodyPr wrap="square" rtlCol="0">
            <a:spAutoFit/>
          </a:bodyPr>
          <a:lstStyle/>
          <a:p>
            <a:r>
              <a:rPr lang="en-US" sz="1600" b="0" dirty="0" smtClean="0">
                <a:solidFill>
                  <a:srgbClr val="3333CC"/>
                </a:solidFill>
              </a:rPr>
              <a:t>From: CDC Reproductive </a:t>
            </a:r>
            <a:r>
              <a:rPr lang="en-US" sz="1600" b="0" dirty="0">
                <a:solidFill>
                  <a:srgbClr val="3333CC"/>
                </a:solidFill>
              </a:rPr>
              <a:t>Life Plan </a:t>
            </a:r>
            <a:r>
              <a:rPr lang="en-US" sz="1600" b="0" dirty="0" smtClean="0">
                <a:solidFill>
                  <a:srgbClr val="3333CC"/>
                </a:solidFill>
              </a:rPr>
              <a:t>at</a:t>
            </a:r>
          </a:p>
          <a:p>
            <a:r>
              <a:rPr lang="en-US" sz="1600" b="0" dirty="0" smtClean="0">
                <a:solidFill>
                  <a:srgbClr val="3333CC"/>
                </a:solidFill>
                <a:hlinkClick r:id="rId4"/>
              </a:rPr>
              <a:t>http</a:t>
            </a:r>
            <a:r>
              <a:rPr lang="en-US" sz="1600" b="0" dirty="0">
                <a:solidFill>
                  <a:srgbClr val="3333CC"/>
                </a:solidFill>
                <a:hlinkClick r:id="rId4"/>
              </a:rPr>
              <a:t>://</a:t>
            </a:r>
            <a:r>
              <a:rPr lang="en-US" sz="1600" b="0" dirty="0" err="1">
                <a:solidFill>
                  <a:srgbClr val="3333CC"/>
                </a:solidFill>
                <a:hlinkClick r:id="rId4"/>
              </a:rPr>
              <a:t>www.cdc.gov</a:t>
            </a:r>
            <a:r>
              <a:rPr lang="en-US" sz="1600" b="0" dirty="0">
                <a:solidFill>
                  <a:srgbClr val="3333CC"/>
                </a:solidFill>
                <a:hlinkClick r:id="rId4"/>
              </a:rPr>
              <a:t>/preconception/</a:t>
            </a:r>
            <a:r>
              <a:rPr lang="en-US" sz="1600" b="0" dirty="0" err="1">
                <a:solidFill>
                  <a:srgbClr val="3333CC"/>
                </a:solidFill>
                <a:hlinkClick r:id="rId4"/>
              </a:rPr>
              <a:t>reproductiveplan.html</a:t>
            </a:r>
            <a:endParaRPr lang="en-US" sz="1600" b="0" dirty="0">
              <a:solidFill>
                <a:srgbClr val="3333CC"/>
              </a:solidFill>
            </a:endParaRPr>
          </a:p>
        </p:txBody>
      </p:sp>
      <p:pic>
        <p:nvPicPr>
          <p:cNvPr id="3" name="Picture 2" descr="reproductive life pla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0"/>
            <a:ext cx="1600200" cy="1600200"/>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685800" y="228600"/>
            <a:ext cx="7772400" cy="1143000"/>
          </a:xfrm>
        </p:spPr>
        <p:txBody>
          <a:bodyPr/>
          <a:lstStyle/>
          <a:p>
            <a:pPr eaLnBrk="1" hangingPunct="1"/>
            <a:r>
              <a:rPr lang="en-US" sz="3600" b="1" dirty="0" smtClean="0">
                <a:solidFill>
                  <a:srgbClr val="3333CC"/>
                </a:solidFill>
              </a:rPr>
              <a:t>Lisa</a:t>
            </a:r>
            <a:r>
              <a:rPr lang="en-US" altLang="en-US" sz="3600" b="1" dirty="0" smtClean="0">
                <a:solidFill>
                  <a:srgbClr val="3333CC"/>
                </a:solidFill>
              </a:rPr>
              <a:t>’</a:t>
            </a:r>
            <a:r>
              <a:rPr lang="en-US" sz="3600" b="1" dirty="0" smtClean="0">
                <a:solidFill>
                  <a:srgbClr val="3333CC"/>
                </a:solidFill>
              </a:rPr>
              <a:t>s</a:t>
            </a:r>
            <a:br>
              <a:rPr lang="en-US" sz="3600" b="1" dirty="0" smtClean="0">
                <a:solidFill>
                  <a:srgbClr val="3333CC"/>
                </a:solidFill>
              </a:rPr>
            </a:br>
            <a:r>
              <a:rPr lang="en-US" sz="3600" b="1" dirty="0" smtClean="0">
                <a:solidFill>
                  <a:srgbClr val="3333CC"/>
                </a:solidFill>
              </a:rPr>
              <a:t>Reproductive Life Plan</a:t>
            </a:r>
          </a:p>
        </p:txBody>
      </p:sp>
      <p:sp>
        <p:nvSpPr>
          <p:cNvPr id="105474" name="Rectangle 5"/>
          <p:cNvSpPr>
            <a:spLocks noGrp="1" noChangeArrowheads="1"/>
          </p:cNvSpPr>
          <p:nvPr>
            <p:ph type="body" sz="half" idx="1"/>
          </p:nvPr>
        </p:nvSpPr>
        <p:spPr>
          <a:xfrm>
            <a:off x="685800" y="1981200"/>
            <a:ext cx="4038600" cy="4114800"/>
          </a:xfrm>
        </p:spPr>
        <p:txBody>
          <a:bodyPr/>
          <a:lstStyle/>
          <a:p>
            <a:pPr eaLnBrk="1" hangingPunct="1">
              <a:lnSpc>
                <a:spcPct val="90000"/>
              </a:lnSpc>
            </a:pPr>
            <a:r>
              <a:rPr lang="en-US" sz="1800" b="1" dirty="0" smtClean="0">
                <a:solidFill>
                  <a:srgbClr val="3333CC"/>
                </a:solidFill>
              </a:rPr>
              <a:t>Do you hope to have any children? </a:t>
            </a:r>
          </a:p>
          <a:p>
            <a:pPr eaLnBrk="1" hangingPunct="1">
              <a:lnSpc>
                <a:spcPct val="90000"/>
              </a:lnSpc>
            </a:pPr>
            <a:r>
              <a:rPr lang="en-US" sz="1800" b="1" dirty="0" smtClean="0">
                <a:solidFill>
                  <a:srgbClr val="3333CC"/>
                </a:solidFill>
              </a:rPr>
              <a:t>How many children do you hope to have?</a:t>
            </a:r>
          </a:p>
          <a:p>
            <a:pPr eaLnBrk="1" hangingPunct="1">
              <a:lnSpc>
                <a:spcPct val="90000"/>
              </a:lnSpc>
            </a:pPr>
            <a:r>
              <a:rPr lang="en-US" sz="1800" b="1" dirty="0" smtClean="0">
                <a:solidFill>
                  <a:srgbClr val="3333CC"/>
                </a:solidFill>
              </a:rPr>
              <a:t>How long do you plan to wait until you become pregnant?</a:t>
            </a:r>
          </a:p>
          <a:p>
            <a:pPr eaLnBrk="1" hangingPunct="1">
              <a:spcBef>
                <a:spcPts val="0"/>
              </a:spcBef>
              <a:spcAft>
                <a:spcPts val="600"/>
              </a:spcAft>
              <a:defRPr/>
            </a:pPr>
            <a:r>
              <a:rPr lang="en-US" sz="1800" b="1" dirty="0" smtClean="0">
                <a:solidFill>
                  <a:srgbClr val="3333CC"/>
                </a:solidFill>
              </a:rPr>
              <a:t>What </a:t>
            </a:r>
            <a:r>
              <a:rPr lang="en-US" sz="1800" b="1" dirty="0">
                <a:solidFill>
                  <a:srgbClr val="3333CC"/>
                </a:solidFill>
              </a:rPr>
              <a:t>family planning method do you intend to use until you are ready to become </a:t>
            </a:r>
            <a:r>
              <a:rPr lang="en-US" sz="1800" b="1" dirty="0" smtClean="0">
                <a:solidFill>
                  <a:srgbClr val="3333CC"/>
                </a:solidFill>
              </a:rPr>
              <a:t>pregnant? How </a:t>
            </a:r>
            <a:r>
              <a:rPr lang="en-US" sz="1800" b="1" dirty="0">
                <a:solidFill>
                  <a:srgbClr val="3333CC"/>
                </a:solidFill>
              </a:rPr>
              <a:t>sure are you that you will be able to use this method without any problems</a:t>
            </a:r>
            <a:r>
              <a:rPr lang="en-US" sz="1800" b="1" dirty="0" smtClean="0">
                <a:solidFill>
                  <a:srgbClr val="3333CC"/>
                </a:solidFill>
              </a:rPr>
              <a:t>?</a:t>
            </a:r>
          </a:p>
          <a:p>
            <a:pPr eaLnBrk="1" hangingPunct="1">
              <a:spcBef>
                <a:spcPts val="0"/>
              </a:spcBef>
              <a:spcAft>
                <a:spcPts val="600"/>
              </a:spcAft>
              <a:defRPr/>
            </a:pPr>
            <a:r>
              <a:rPr lang="en-US" sz="1800" b="1" dirty="0" smtClean="0">
                <a:solidFill>
                  <a:srgbClr val="3333CC"/>
                </a:solidFill>
              </a:rPr>
              <a:t>What can I do today to help you achieve your plan?</a:t>
            </a:r>
          </a:p>
          <a:p>
            <a:pPr eaLnBrk="1" hangingPunct="1">
              <a:lnSpc>
                <a:spcPct val="90000"/>
              </a:lnSpc>
            </a:pPr>
            <a:endParaRPr lang="en-US" sz="2000" dirty="0" smtClean="0"/>
          </a:p>
        </p:txBody>
      </p:sp>
      <p:sp>
        <p:nvSpPr>
          <p:cNvPr id="105475" name="Rectangle 6"/>
          <p:cNvSpPr>
            <a:spLocks noGrp="1" noChangeArrowheads="1"/>
          </p:cNvSpPr>
          <p:nvPr>
            <p:ph type="body" sz="half" idx="2"/>
          </p:nvPr>
        </p:nvSpPr>
        <p:spPr>
          <a:xfrm>
            <a:off x="4648200" y="1981200"/>
            <a:ext cx="3810000" cy="2971800"/>
          </a:xfrm>
        </p:spPr>
        <p:txBody>
          <a:bodyPr/>
          <a:lstStyle/>
          <a:p>
            <a:pPr lvl="1" eaLnBrk="1" hangingPunct="1">
              <a:lnSpc>
                <a:spcPct val="90000"/>
              </a:lnSpc>
              <a:buFontTx/>
              <a:buNone/>
            </a:pPr>
            <a:r>
              <a:rPr lang="en-US" sz="1800" b="1" dirty="0" smtClean="0">
                <a:solidFill>
                  <a:srgbClr val="3333CC"/>
                </a:solidFill>
              </a:rPr>
              <a:t>Yes</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Three</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Six to twelve months</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Continue to use the ring</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Fairly sure, have used in the past without a problem</a:t>
            </a:r>
          </a:p>
          <a:p>
            <a:pPr lvl="1" eaLnBrk="1" hangingPunct="1">
              <a:lnSpc>
                <a:spcPct val="90000"/>
              </a:lnSpc>
              <a:buFontTx/>
              <a:buNone/>
            </a:pPr>
            <a:endParaRPr lang="en-US" sz="1800" b="1" dirty="0">
              <a:solidFill>
                <a:srgbClr val="3333CC"/>
              </a:solidFill>
            </a:endParaRPr>
          </a:p>
          <a:p>
            <a:pPr marL="457200" lvl="1" indent="0" eaLnBrk="1" hangingPunct="1">
              <a:spcBef>
                <a:spcPct val="0"/>
              </a:spcBef>
              <a:buNone/>
              <a:defRPr/>
            </a:pPr>
            <a:r>
              <a:rPr lang="en-US" sz="1800" b="1" kern="1200" dirty="0">
                <a:solidFill>
                  <a:srgbClr val="3333CC"/>
                </a:solidFill>
                <a:latin typeface="Arial" charset="0"/>
                <a:ea typeface="ＭＳ Ｐゴシック" charset="0"/>
                <a:cs typeface="ＭＳ Ｐゴシック"/>
              </a:rPr>
              <a:t>I just need a new </a:t>
            </a:r>
          </a:p>
          <a:p>
            <a:pPr marL="457200" lvl="1" indent="0" eaLnBrk="1" hangingPunct="1">
              <a:spcBef>
                <a:spcPct val="0"/>
              </a:spcBef>
              <a:buNone/>
              <a:defRPr/>
            </a:pPr>
            <a:r>
              <a:rPr lang="en-US" sz="1800" b="1" kern="1200" dirty="0">
                <a:solidFill>
                  <a:srgbClr val="3333CC"/>
                </a:solidFill>
                <a:latin typeface="Arial" charset="0"/>
                <a:ea typeface="ＭＳ Ｐゴシック" charset="0"/>
                <a:cs typeface="ＭＳ Ｐゴシック"/>
              </a:rPr>
              <a:t>prescription today</a:t>
            </a:r>
            <a:endParaRPr lang="en-US" sz="1800" kern="1200" dirty="0">
              <a:solidFill>
                <a:srgbClr val="000000"/>
              </a:solidFill>
              <a:latin typeface="Arial" charset="0"/>
              <a:ea typeface="ＭＳ Ｐゴシック" charset="0"/>
              <a:cs typeface="ＭＳ Ｐゴシック"/>
            </a:endParaRPr>
          </a:p>
          <a:p>
            <a:pPr lvl="1" eaLnBrk="1" hangingPunct="1">
              <a:lnSpc>
                <a:spcPct val="90000"/>
              </a:lnSpc>
              <a:buFontTx/>
              <a:buNone/>
            </a:pPr>
            <a:endParaRPr lang="en-US" sz="1800" b="1" dirty="0" smtClean="0">
              <a:solidFill>
                <a:srgbClr val="3333CC"/>
              </a:solidFill>
            </a:endParaRPr>
          </a:p>
        </p:txBody>
      </p:sp>
      <p:pic>
        <p:nvPicPr>
          <p:cNvPr id="105476" name="Picture 7" descr="bullet"/>
          <p:cNvPicPr>
            <a:picLocks noChangeAspect="1" noChangeArrowheads="1"/>
          </p:cNvPicPr>
          <p:nvPr/>
        </p:nvPicPr>
        <p:blipFill>
          <a:blip r:embed="rId2"/>
          <a:srcRect/>
          <a:stretch>
            <a:fillRect/>
          </a:stretch>
        </p:blipFill>
        <p:spPr bwMode="auto">
          <a:xfrm>
            <a:off x="609600" y="1981200"/>
            <a:ext cx="355600" cy="328613"/>
          </a:xfrm>
          <a:prstGeom prst="rect">
            <a:avLst/>
          </a:prstGeom>
          <a:noFill/>
          <a:ln w="9525">
            <a:noFill/>
            <a:miter lim="800000"/>
            <a:headEnd/>
            <a:tailEnd/>
          </a:ln>
        </p:spPr>
      </p:pic>
      <p:pic>
        <p:nvPicPr>
          <p:cNvPr id="105477" name="Picture 8" descr="bullet"/>
          <p:cNvPicPr>
            <a:picLocks noChangeAspect="1" noChangeArrowheads="1"/>
          </p:cNvPicPr>
          <p:nvPr/>
        </p:nvPicPr>
        <p:blipFill>
          <a:blip r:embed="rId2"/>
          <a:srcRect/>
          <a:stretch>
            <a:fillRect/>
          </a:stretch>
        </p:blipFill>
        <p:spPr bwMode="auto">
          <a:xfrm>
            <a:off x="609600" y="2590800"/>
            <a:ext cx="355600" cy="328613"/>
          </a:xfrm>
          <a:prstGeom prst="rect">
            <a:avLst/>
          </a:prstGeom>
          <a:noFill/>
          <a:ln w="9525">
            <a:noFill/>
            <a:miter lim="800000"/>
            <a:headEnd/>
            <a:tailEnd/>
          </a:ln>
        </p:spPr>
      </p:pic>
      <p:pic>
        <p:nvPicPr>
          <p:cNvPr id="105478" name="Picture 9" descr="bullet"/>
          <p:cNvPicPr>
            <a:picLocks noChangeAspect="1" noChangeArrowheads="1"/>
          </p:cNvPicPr>
          <p:nvPr/>
        </p:nvPicPr>
        <p:blipFill>
          <a:blip r:embed="rId2"/>
          <a:srcRect/>
          <a:stretch>
            <a:fillRect/>
          </a:stretch>
        </p:blipFill>
        <p:spPr bwMode="auto">
          <a:xfrm>
            <a:off x="609600" y="3124200"/>
            <a:ext cx="355600" cy="328613"/>
          </a:xfrm>
          <a:prstGeom prst="rect">
            <a:avLst/>
          </a:prstGeom>
          <a:noFill/>
          <a:ln w="9525">
            <a:noFill/>
            <a:miter lim="800000"/>
            <a:headEnd/>
            <a:tailEnd/>
          </a:ln>
        </p:spPr>
      </p:pic>
      <p:pic>
        <p:nvPicPr>
          <p:cNvPr id="105479" name="Picture 10" descr="bullet"/>
          <p:cNvPicPr>
            <a:picLocks noChangeAspect="1" noChangeArrowheads="1"/>
          </p:cNvPicPr>
          <p:nvPr/>
        </p:nvPicPr>
        <p:blipFill>
          <a:blip r:embed="rId2"/>
          <a:srcRect/>
          <a:stretch>
            <a:fillRect/>
          </a:stretch>
        </p:blipFill>
        <p:spPr bwMode="auto">
          <a:xfrm>
            <a:off x="609600" y="3657600"/>
            <a:ext cx="355600" cy="328613"/>
          </a:xfrm>
          <a:prstGeom prst="rect">
            <a:avLst/>
          </a:prstGeom>
          <a:noFill/>
          <a:ln w="9525">
            <a:noFill/>
            <a:miter lim="800000"/>
            <a:headEnd/>
            <a:tailEnd/>
          </a:ln>
        </p:spPr>
      </p:pic>
      <p:pic>
        <p:nvPicPr>
          <p:cNvPr id="105480" name="Picture 11" descr="bullet"/>
          <p:cNvPicPr>
            <a:picLocks noChangeAspect="1" noChangeArrowheads="1"/>
          </p:cNvPicPr>
          <p:nvPr/>
        </p:nvPicPr>
        <p:blipFill>
          <a:blip r:embed="rId2"/>
          <a:srcRect/>
          <a:stretch>
            <a:fillRect/>
          </a:stretch>
        </p:blipFill>
        <p:spPr bwMode="auto">
          <a:xfrm>
            <a:off x="609600" y="4419600"/>
            <a:ext cx="355600" cy="328613"/>
          </a:xfrm>
          <a:prstGeom prst="rect">
            <a:avLst/>
          </a:prstGeom>
          <a:noFill/>
          <a:ln w="9525">
            <a:noFill/>
            <a:miter lim="800000"/>
            <a:headEnd/>
            <a:tailEnd/>
          </a:ln>
        </p:spPr>
      </p:pic>
      <p:pic>
        <p:nvPicPr>
          <p:cNvPr id="105481" name="Picture 12" descr="bullet"/>
          <p:cNvPicPr>
            <a:picLocks noChangeAspect="1" noChangeArrowheads="1"/>
          </p:cNvPicPr>
          <p:nvPr/>
        </p:nvPicPr>
        <p:blipFill>
          <a:blip r:embed="rId2"/>
          <a:srcRect/>
          <a:stretch>
            <a:fillRect/>
          </a:stretch>
        </p:blipFill>
        <p:spPr bwMode="auto">
          <a:xfrm>
            <a:off x="609600" y="5334000"/>
            <a:ext cx="355600" cy="328613"/>
          </a:xfrm>
          <a:prstGeom prst="rect">
            <a:avLst/>
          </a:prstGeom>
          <a:noFill/>
          <a:ln w="9525">
            <a:noFill/>
            <a:miter lim="800000"/>
            <a:headEnd/>
            <a:tailEnd/>
          </a:ln>
        </p:spPr>
      </p:pic>
      <p:sp>
        <p:nvSpPr>
          <p:cNvPr id="161805" name="AutoShape 13">
            <a:hlinkClick r:id="rId3"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Pap Smear Recommendations</a:t>
            </a:r>
          </a:p>
        </p:txBody>
      </p:sp>
      <p:sp>
        <p:nvSpPr>
          <p:cNvPr id="106498" name="Rectangle 3"/>
          <p:cNvSpPr>
            <a:spLocks noGrp="1" noChangeArrowheads="1"/>
          </p:cNvSpPr>
          <p:nvPr>
            <p:ph type="body" idx="1"/>
          </p:nvPr>
        </p:nvSpPr>
        <p:spPr/>
        <p:txBody>
          <a:bodyPr/>
          <a:lstStyle/>
          <a:p>
            <a:pPr eaLnBrk="1" hangingPunct="1"/>
            <a:r>
              <a:rPr lang="en-US" sz="2200" dirty="0" smtClean="0">
                <a:solidFill>
                  <a:srgbClr val="3333CC"/>
                </a:solidFill>
              </a:rPr>
              <a:t>Cervical cytology screening should begin at age 21 years (younger women should not be screened regardless of age of sexual initiation or behavior-related risk factors.</a:t>
            </a:r>
          </a:p>
          <a:p>
            <a:pPr eaLnBrk="1" hangingPunct="1"/>
            <a:r>
              <a:rPr lang="en-US" sz="2200" dirty="0" smtClean="0">
                <a:solidFill>
                  <a:srgbClr val="3333CC"/>
                </a:solidFill>
              </a:rPr>
              <a:t>Women ages 21-29 years should be screened very 3 years with cervical cytology alone.</a:t>
            </a:r>
          </a:p>
          <a:p>
            <a:pPr eaLnBrk="1" hangingPunct="1"/>
            <a:r>
              <a:rPr lang="en-US" sz="2200" dirty="0" smtClean="0">
                <a:solidFill>
                  <a:srgbClr val="3333CC"/>
                </a:solidFill>
              </a:rPr>
              <a:t>Women aged 30 to 65 ideally should be screened every 5 years by co-testing with cytology and HPV testing; screening with cytology alone every 3 years is acceptable. </a:t>
            </a:r>
          </a:p>
          <a:p>
            <a:pPr eaLnBrk="1" hangingPunct="1">
              <a:lnSpc>
                <a:spcPct val="80000"/>
              </a:lnSpc>
              <a:buFontTx/>
              <a:buNone/>
            </a:pPr>
            <a:r>
              <a:rPr lang="en-US" sz="2200" dirty="0" smtClean="0">
                <a:solidFill>
                  <a:srgbClr val="3333CC"/>
                </a:solidFill>
              </a:rPr>
              <a:t>			</a:t>
            </a:r>
          </a:p>
          <a:p>
            <a:pPr eaLnBrk="1" hangingPunct="1">
              <a:lnSpc>
                <a:spcPct val="80000"/>
              </a:lnSpc>
              <a:buFontTx/>
              <a:buNone/>
            </a:pPr>
            <a:r>
              <a:rPr lang="en-US" sz="1800" dirty="0" smtClean="0">
                <a:solidFill>
                  <a:srgbClr val="3333CC"/>
                </a:solidFill>
              </a:rPr>
              <a:t>ACOG Practice Bulletin 131: Screening for cervical cancer. </a:t>
            </a:r>
            <a:r>
              <a:rPr lang="en-US" sz="1800" u="sng" dirty="0" err="1" smtClean="0">
                <a:solidFill>
                  <a:srgbClr val="3333CC"/>
                </a:solidFill>
              </a:rPr>
              <a:t>Obstet</a:t>
            </a:r>
            <a:r>
              <a:rPr lang="en-US" sz="1800" u="sng" dirty="0" smtClean="0">
                <a:solidFill>
                  <a:srgbClr val="3333CC"/>
                </a:solidFill>
              </a:rPr>
              <a:t> </a:t>
            </a:r>
            <a:r>
              <a:rPr lang="en-US" sz="1800" u="sng" dirty="0" err="1" smtClean="0">
                <a:solidFill>
                  <a:srgbClr val="3333CC"/>
                </a:solidFill>
              </a:rPr>
              <a:t>Gynecol</a:t>
            </a:r>
            <a:r>
              <a:rPr lang="en-US" sz="1800" dirty="0" smtClean="0">
                <a:solidFill>
                  <a:srgbClr val="3333CC"/>
                </a:solidFill>
              </a:rPr>
              <a:t> 2012 Nov;120(5):1222-38.</a:t>
            </a:r>
            <a:endParaRPr lang="en-US" sz="1600" dirty="0" smtClean="0">
              <a:solidFill>
                <a:srgbClr val="3333CC"/>
              </a:solidFill>
            </a:endParaRPr>
          </a:p>
        </p:txBody>
      </p:sp>
      <p:sp>
        <p:nvSpPr>
          <p:cNvPr id="21504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106500" name="Picture 5" descr="bullet"/>
          <p:cNvPicPr>
            <a:picLocks noChangeAspect="1" noChangeArrowheads="1"/>
          </p:cNvPicPr>
          <p:nvPr/>
        </p:nvPicPr>
        <p:blipFill>
          <a:blip r:embed="rId3"/>
          <a:srcRect/>
          <a:stretch>
            <a:fillRect/>
          </a:stretch>
        </p:blipFill>
        <p:spPr bwMode="auto">
          <a:xfrm>
            <a:off x="685800" y="2057400"/>
            <a:ext cx="355600" cy="328613"/>
          </a:xfrm>
          <a:prstGeom prst="rect">
            <a:avLst/>
          </a:prstGeom>
          <a:noFill/>
          <a:ln w="9525">
            <a:noFill/>
            <a:miter lim="800000"/>
            <a:headEnd/>
            <a:tailEnd/>
          </a:ln>
        </p:spPr>
      </p:pic>
      <p:pic>
        <p:nvPicPr>
          <p:cNvPr id="106501" name="Picture 6" descr="bullet"/>
          <p:cNvPicPr>
            <a:picLocks noChangeAspect="1" noChangeArrowheads="1"/>
          </p:cNvPicPr>
          <p:nvPr/>
        </p:nvPicPr>
        <p:blipFill>
          <a:blip r:embed="rId3"/>
          <a:srcRect/>
          <a:stretch>
            <a:fillRect/>
          </a:stretch>
        </p:blipFill>
        <p:spPr bwMode="auto">
          <a:xfrm>
            <a:off x="634214" y="3864970"/>
            <a:ext cx="355600" cy="328613"/>
          </a:xfrm>
          <a:prstGeom prst="rect">
            <a:avLst/>
          </a:prstGeom>
          <a:noFill/>
          <a:ln w="9525">
            <a:noFill/>
            <a:miter lim="800000"/>
            <a:headEnd/>
            <a:tailEnd/>
          </a:ln>
        </p:spPr>
      </p:pic>
      <p:pic>
        <p:nvPicPr>
          <p:cNvPr id="7" name="Picture 6" descr="bullet"/>
          <p:cNvPicPr>
            <a:picLocks noChangeAspect="1" noChangeArrowheads="1"/>
          </p:cNvPicPr>
          <p:nvPr/>
        </p:nvPicPr>
        <p:blipFill>
          <a:blip r:embed="rId3"/>
          <a:srcRect/>
          <a:stretch>
            <a:fillRect/>
          </a:stretch>
        </p:blipFill>
        <p:spPr bwMode="auto">
          <a:xfrm>
            <a:off x="716563" y="3160295"/>
            <a:ext cx="355600"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Medical history and </a:t>
            </a:r>
            <a:br>
              <a:rPr lang="en-US" sz="3600" b="1" dirty="0" smtClean="0">
                <a:solidFill>
                  <a:srgbClr val="3333CC"/>
                </a:solidFill>
              </a:rPr>
            </a:br>
            <a:r>
              <a:rPr lang="en-US" sz="3600" b="1" dirty="0" smtClean="0">
                <a:solidFill>
                  <a:srgbClr val="3333CC"/>
                </a:solidFill>
              </a:rPr>
              <a:t>Medication Use</a:t>
            </a:r>
          </a:p>
        </p:txBody>
      </p:sp>
      <p:sp>
        <p:nvSpPr>
          <p:cNvPr id="107522" name="Rectangle 3"/>
          <p:cNvSpPr>
            <a:spLocks noGrp="1" noChangeArrowheads="1"/>
          </p:cNvSpPr>
          <p:nvPr>
            <p:ph type="body" idx="1"/>
          </p:nvPr>
        </p:nvSpPr>
        <p:spPr>
          <a:xfrm>
            <a:off x="685800" y="1828800"/>
            <a:ext cx="7772400" cy="4267200"/>
          </a:xfrm>
        </p:spPr>
        <p:txBody>
          <a:bodyPr/>
          <a:lstStyle/>
          <a:p>
            <a:pPr eaLnBrk="1" hangingPunct="1">
              <a:buBlip>
                <a:blip r:embed="rId2"/>
              </a:buBlip>
            </a:pPr>
            <a:r>
              <a:rPr lang="en-US" sz="2400" dirty="0" err="1" smtClean="0">
                <a:solidFill>
                  <a:srgbClr val="3333CC"/>
                </a:solidFill>
              </a:rPr>
              <a:t>Crohn</a:t>
            </a:r>
            <a:r>
              <a:rPr lang="en-US" altLang="en-US" sz="2400" dirty="0" err="1" smtClean="0">
                <a:solidFill>
                  <a:srgbClr val="3333CC"/>
                </a:solidFill>
              </a:rPr>
              <a:t>’</a:t>
            </a:r>
            <a:r>
              <a:rPr lang="en-US" altLang="ja-JP" sz="2400" dirty="0" err="1" smtClean="0">
                <a:solidFill>
                  <a:srgbClr val="3333CC"/>
                </a:solidFill>
              </a:rPr>
              <a:t>s</a:t>
            </a:r>
            <a:r>
              <a:rPr lang="en-US" altLang="ja-JP" sz="2400" dirty="0" smtClean="0">
                <a:solidFill>
                  <a:srgbClr val="3333CC"/>
                </a:solidFill>
              </a:rPr>
              <a:t> disease diagnosed 6 years ago; currently under control, </a:t>
            </a:r>
            <a:r>
              <a:rPr lang="en-US" sz="2400" dirty="0" smtClean="0">
                <a:solidFill>
                  <a:srgbClr val="3333CC"/>
                </a:solidFill>
              </a:rPr>
              <a:t>Sees GI specialist every 6 months.</a:t>
            </a:r>
          </a:p>
          <a:p>
            <a:pPr eaLnBrk="1" hangingPunct="1">
              <a:buBlip>
                <a:blip r:embed="rId2"/>
              </a:buBlip>
            </a:pPr>
            <a:r>
              <a:rPr lang="en-US" sz="2400" dirty="0" smtClean="0">
                <a:solidFill>
                  <a:srgbClr val="3333CC"/>
                </a:solidFill>
              </a:rPr>
              <a:t>Azathioprine – Category D</a:t>
            </a:r>
          </a:p>
          <a:p>
            <a:pPr eaLnBrk="1" hangingPunct="1">
              <a:buBlip>
                <a:blip r:embed="rId2"/>
              </a:buBlip>
            </a:pPr>
            <a:r>
              <a:rPr lang="en-US" sz="2400" dirty="0" smtClean="0">
                <a:solidFill>
                  <a:srgbClr val="3333CC"/>
                </a:solidFill>
              </a:rPr>
              <a:t>Tylenol, 2 tabs </a:t>
            </a:r>
            <a:r>
              <a:rPr lang="en-US" sz="2400" dirty="0" err="1" smtClean="0">
                <a:solidFill>
                  <a:srgbClr val="3333CC"/>
                </a:solidFill>
              </a:rPr>
              <a:t>prn</a:t>
            </a:r>
            <a:r>
              <a:rPr lang="en-US" sz="2400" dirty="0" smtClean="0">
                <a:solidFill>
                  <a:srgbClr val="3333CC"/>
                </a:solidFill>
              </a:rPr>
              <a:t> headache (approximately once per month)</a:t>
            </a:r>
          </a:p>
          <a:p>
            <a:pPr eaLnBrk="1" hangingPunct="1">
              <a:buBlip>
                <a:blip r:embed="rId2"/>
              </a:buBlip>
            </a:pPr>
            <a:r>
              <a:rPr lang="en-US" sz="2400" dirty="0" smtClean="0">
                <a:solidFill>
                  <a:srgbClr val="3333CC"/>
                </a:solidFill>
              </a:rPr>
              <a:t>No vitamins or supplements</a:t>
            </a:r>
          </a:p>
          <a:p>
            <a:pPr eaLnBrk="1" hangingPunct="1">
              <a:buBlip>
                <a:blip r:embed="rId2"/>
              </a:buBlip>
            </a:pPr>
            <a:r>
              <a:rPr lang="en-US" sz="2400" dirty="0" smtClean="0">
                <a:solidFill>
                  <a:srgbClr val="3333CC"/>
                </a:solidFill>
              </a:rPr>
              <a:t>No herbals</a:t>
            </a:r>
          </a:p>
          <a:p>
            <a:pPr eaLnBrk="1" hangingPunct="1">
              <a:buFontTx/>
              <a:buNone/>
            </a:pPr>
            <a:endParaRPr lang="en-US" sz="2800" dirty="0" smtClean="0">
              <a:solidFill>
                <a:srgbClr val="3333CC"/>
              </a:solidFill>
            </a:endParaRPr>
          </a:p>
        </p:txBody>
      </p:sp>
      <p:sp>
        <p:nvSpPr>
          <p:cNvPr id="151557" name="AutoShape 5">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7" name="Picture 6" descr="meds.jpg"/>
          <p:cNvPicPr>
            <a:picLocks noChangeAspect="1"/>
          </p:cNvPicPr>
          <p:nvPr/>
        </p:nvPicPr>
        <p:blipFill>
          <a:blip r:embed="rId3"/>
          <a:stretch>
            <a:fillRect/>
          </a:stretch>
        </p:blipFill>
        <p:spPr>
          <a:xfrm>
            <a:off x="5257800" y="3810000"/>
            <a:ext cx="3124200" cy="1765852"/>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304800"/>
            <a:ext cx="8458200" cy="1143000"/>
          </a:xfrm>
        </p:spPr>
        <p:txBody>
          <a:bodyPr/>
          <a:lstStyle/>
          <a:p>
            <a:pPr eaLnBrk="1" hangingPunct="1"/>
            <a:r>
              <a:rPr lang="en-US" sz="3600" b="1" dirty="0" smtClean="0">
                <a:solidFill>
                  <a:srgbClr val="3333CC"/>
                </a:solidFill>
              </a:rPr>
              <a:t>Family History and Genetic Risks</a:t>
            </a:r>
          </a:p>
        </p:txBody>
      </p:sp>
      <p:sp>
        <p:nvSpPr>
          <p:cNvPr id="109570" name="Rectangle 3"/>
          <p:cNvSpPr>
            <a:spLocks noGrp="1" noChangeArrowheads="1"/>
          </p:cNvSpPr>
          <p:nvPr>
            <p:ph type="body" idx="1"/>
          </p:nvPr>
        </p:nvSpPr>
        <p:spPr/>
        <p:txBody>
          <a:bodyPr/>
          <a:lstStyle/>
          <a:p>
            <a:pPr marL="0" lvl="1" eaLnBrk="1" hangingPunct="1">
              <a:buBlip>
                <a:blip r:embed="rId2"/>
              </a:buBlip>
            </a:pPr>
            <a:r>
              <a:rPr lang="en-US" dirty="0" smtClean="0">
                <a:solidFill>
                  <a:srgbClr val="3333CC"/>
                </a:solidFill>
              </a:rPr>
              <a:t>Two male cousins mild mental retardation</a:t>
            </a:r>
          </a:p>
          <a:p>
            <a:pPr marL="0" lvl="1" eaLnBrk="1" hangingPunct="1">
              <a:buBlip>
                <a:blip r:embed="rId2"/>
              </a:buBlip>
            </a:pPr>
            <a:r>
              <a:rPr lang="en-US" dirty="0" smtClean="0">
                <a:solidFill>
                  <a:srgbClr val="3333CC"/>
                </a:solidFill>
              </a:rPr>
              <a:t>No other </a:t>
            </a:r>
            <a:r>
              <a:rPr lang="en-US" smtClean="0">
                <a:solidFill>
                  <a:srgbClr val="3333CC"/>
                </a:solidFill>
              </a:rPr>
              <a:t>known other positive </a:t>
            </a:r>
            <a:r>
              <a:rPr lang="en-US" dirty="0" smtClean="0">
                <a:solidFill>
                  <a:srgbClr val="3333CC"/>
                </a:solidFill>
              </a:rPr>
              <a:t>family history</a:t>
            </a:r>
          </a:p>
          <a:p>
            <a:pPr lvl="1" eaLnBrk="1" hangingPunct="1">
              <a:buFontTx/>
              <a:buNone/>
            </a:pPr>
            <a:endParaRPr lang="en-US" dirty="0" smtClean="0">
              <a:solidFill>
                <a:srgbClr val="3333CC"/>
              </a:solidFill>
            </a:endParaRPr>
          </a:p>
        </p:txBody>
      </p:sp>
      <p:sp>
        <p:nvSpPr>
          <p:cNvPr id="153605" name="AutoShape 5">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2" name="Picture 1" descr="ge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429000"/>
            <a:ext cx="3251200" cy="2384213"/>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304800"/>
            <a:ext cx="8458200" cy="1143000"/>
          </a:xfrm>
        </p:spPr>
        <p:txBody>
          <a:bodyPr/>
          <a:lstStyle/>
          <a:p>
            <a:pPr eaLnBrk="1" hangingPunct="1"/>
            <a:r>
              <a:rPr lang="en-US" sz="3600" b="1" dirty="0" smtClean="0">
                <a:solidFill>
                  <a:srgbClr val="3333CC"/>
                </a:solidFill>
              </a:rPr>
              <a:t>Substance Exposures</a:t>
            </a:r>
          </a:p>
        </p:txBody>
      </p:sp>
      <p:sp>
        <p:nvSpPr>
          <p:cNvPr id="109570" name="Rectangle 3"/>
          <p:cNvSpPr>
            <a:spLocks noGrp="1" noChangeArrowheads="1"/>
          </p:cNvSpPr>
          <p:nvPr>
            <p:ph type="body" idx="1"/>
          </p:nvPr>
        </p:nvSpPr>
        <p:spPr/>
        <p:txBody>
          <a:bodyPr/>
          <a:lstStyle/>
          <a:p>
            <a:pPr eaLnBrk="1" hangingPunct="1">
              <a:buBlip>
                <a:blip r:embed="rId2"/>
              </a:buBlip>
              <a:defRPr/>
            </a:pPr>
            <a:r>
              <a:rPr lang="en-US" sz="2800" dirty="0" smtClean="0">
                <a:solidFill>
                  <a:srgbClr val="3333CC"/>
                </a:solidFill>
              </a:rPr>
              <a:t>Tobacco, alcohol, non-therapeutic drugs:  </a:t>
            </a:r>
            <a:endParaRPr lang="en-US" sz="2800" dirty="0" smtClean="0"/>
          </a:p>
          <a:p>
            <a:pPr marL="0" indent="0" eaLnBrk="1" hangingPunct="1">
              <a:spcBef>
                <a:spcPts val="0"/>
              </a:spcBef>
              <a:buNone/>
              <a:defRPr/>
            </a:pPr>
            <a:r>
              <a:rPr lang="en-US" sz="2800" dirty="0" smtClean="0">
                <a:solidFill>
                  <a:srgbClr val="3333CC"/>
                </a:solidFill>
              </a:rPr>
              <a:t>	2-3 glasses of beer per occasion,</a:t>
            </a:r>
          </a:p>
          <a:p>
            <a:pPr marL="0" indent="0" eaLnBrk="1" hangingPunct="1">
              <a:spcBef>
                <a:spcPts val="0"/>
              </a:spcBef>
              <a:buNone/>
              <a:defRPr/>
            </a:pPr>
            <a:r>
              <a:rPr lang="en-US" sz="2800" dirty="0" smtClean="0">
                <a:solidFill>
                  <a:srgbClr val="3333CC"/>
                </a:solidFill>
              </a:rPr>
              <a:t> 	2-3 times a month, </a:t>
            </a:r>
          </a:p>
          <a:p>
            <a:pPr marL="0" indent="0" eaLnBrk="1" hangingPunct="1">
              <a:spcBef>
                <a:spcPts val="0"/>
              </a:spcBef>
              <a:buNone/>
              <a:defRPr/>
            </a:pPr>
            <a:r>
              <a:rPr lang="en-US" sz="2800" dirty="0" smtClean="0">
                <a:solidFill>
                  <a:srgbClr val="3333CC"/>
                </a:solidFill>
              </a:rPr>
              <a:t>	no other exposures.</a:t>
            </a:r>
            <a:endParaRPr lang="en-US" dirty="0" smtClean="0">
              <a:solidFill>
                <a:srgbClr val="3333CC"/>
              </a:solidFill>
            </a:endParaRPr>
          </a:p>
          <a:p>
            <a:pPr lvl="1" eaLnBrk="1" hangingPunct="1">
              <a:buFontTx/>
              <a:buNone/>
            </a:pPr>
            <a:endParaRPr lang="en-US" dirty="0" smtClean="0">
              <a:solidFill>
                <a:srgbClr val="3333CC"/>
              </a:solidFill>
            </a:endParaRPr>
          </a:p>
        </p:txBody>
      </p:sp>
      <p:sp>
        <p:nvSpPr>
          <p:cNvPr id="153605" name="AutoShape 5">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6" name="Picture 5" descr="beer_bottle_and_beer_glass_(psd)_b.jpg"/>
          <p:cNvPicPr>
            <a:picLocks noChangeAspect="1"/>
          </p:cNvPicPr>
          <p:nvPr/>
        </p:nvPicPr>
        <p:blipFill>
          <a:blip r:embed="rId3"/>
          <a:stretch>
            <a:fillRect/>
          </a:stretch>
        </p:blipFill>
        <p:spPr>
          <a:xfrm>
            <a:off x="5181600" y="3352800"/>
            <a:ext cx="2762250" cy="2209800"/>
          </a:xfrm>
          <a:prstGeom prst="rect">
            <a:avLst/>
          </a:prstGeom>
        </p:spPr>
      </p:pic>
    </p:spTree>
    <p:extLst>
      <p:ext uri="{BB962C8B-B14F-4D97-AF65-F5344CB8AC3E}">
        <p14:creationId xmlns:p14="http://schemas.microsoft.com/office/powerpoint/2010/main" val="28852647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304800"/>
            <a:ext cx="9144000" cy="1143000"/>
          </a:xfrm>
        </p:spPr>
        <p:txBody>
          <a:bodyPr/>
          <a:lstStyle/>
          <a:p>
            <a:pPr eaLnBrk="1" hangingPunct="1"/>
            <a:r>
              <a:rPr lang="en-US" sz="3600" b="1" dirty="0" smtClean="0">
                <a:solidFill>
                  <a:srgbClr val="3333CC"/>
                </a:solidFill>
              </a:rPr>
              <a:t>Nutritional Status and Exercise Habits</a:t>
            </a:r>
          </a:p>
        </p:txBody>
      </p:sp>
      <p:sp>
        <p:nvSpPr>
          <p:cNvPr id="111618" name="Rectangle 3"/>
          <p:cNvSpPr>
            <a:spLocks noGrp="1" noChangeArrowheads="1"/>
          </p:cNvSpPr>
          <p:nvPr>
            <p:ph type="body" idx="1"/>
          </p:nvPr>
        </p:nvSpPr>
        <p:spPr>
          <a:xfrm>
            <a:off x="685800" y="1828800"/>
            <a:ext cx="7772400" cy="4114800"/>
          </a:xfrm>
        </p:spPr>
        <p:txBody>
          <a:bodyPr/>
          <a:lstStyle/>
          <a:p>
            <a:pPr eaLnBrk="1" hangingPunct="1">
              <a:spcBef>
                <a:spcPts val="0"/>
              </a:spcBef>
              <a:buBlip>
                <a:blip r:embed="rId2"/>
              </a:buBlip>
            </a:pPr>
            <a:r>
              <a:rPr lang="en-US" sz="2800" dirty="0" err="1" smtClean="0">
                <a:solidFill>
                  <a:srgbClr val="3333CC"/>
                </a:solidFill>
              </a:rPr>
              <a:t>Ht</a:t>
            </a:r>
            <a:r>
              <a:rPr lang="en-US" sz="2800" dirty="0" smtClean="0">
                <a:solidFill>
                  <a:srgbClr val="3333CC"/>
                </a:solidFill>
              </a:rPr>
              <a:t> 64</a:t>
            </a:r>
            <a:r>
              <a:rPr lang="ja-JP" altLang="en-US" sz="2800" dirty="0" smtClean="0">
                <a:solidFill>
                  <a:srgbClr val="3333CC"/>
                </a:solidFill>
              </a:rPr>
              <a:t>”</a:t>
            </a:r>
            <a:r>
              <a:rPr lang="en-US" altLang="ja-JP" sz="2800" dirty="0" smtClean="0">
                <a:solidFill>
                  <a:srgbClr val="3333CC"/>
                </a:solidFill>
              </a:rPr>
              <a:t>; </a:t>
            </a:r>
            <a:r>
              <a:rPr lang="en-US" altLang="ja-JP" sz="2800" dirty="0" err="1" smtClean="0">
                <a:solidFill>
                  <a:srgbClr val="3333CC"/>
                </a:solidFill>
              </a:rPr>
              <a:t>Wt</a:t>
            </a:r>
            <a:r>
              <a:rPr lang="en-US" altLang="ja-JP" sz="2800" dirty="0" smtClean="0">
                <a:solidFill>
                  <a:srgbClr val="3333CC"/>
                </a:solidFill>
              </a:rPr>
              <a:t> 141 (click </a:t>
            </a:r>
            <a:r>
              <a:rPr lang="en-US" altLang="ja-JP" sz="2800" dirty="0" smtClean="0">
                <a:solidFill>
                  <a:srgbClr val="3333CC"/>
                </a:solidFill>
                <a:hlinkClick r:id="rId3" action="ppaction://hlinksldjump"/>
              </a:rPr>
              <a:t>here</a:t>
            </a:r>
            <a:r>
              <a:rPr lang="en-US" altLang="ja-JP" sz="2800" dirty="0" smtClean="0">
                <a:solidFill>
                  <a:srgbClr val="3333CC"/>
                </a:solidFill>
              </a:rPr>
              <a:t> for BMI chart)</a:t>
            </a:r>
          </a:p>
          <a:p>
            <a:pPr eaLnBrk="1" hangingPunct="1">
              <a:spcBef>
                <a:spcPts val="0"/>
              </a:spcBef>
              <a:buBlip>
                <a:blip r:embed="rId2"/>
              </a:buBlip>
            </a:pPr>
            <a:r>
              <a:rPr lang="en-US" sz="2800" dirty="0" smtClean="0">
                <a:solidFill>
                  <a:srgbClr val="3333CC"/>
                </a:solidFill>
              </a:rPr>
              <a:t>Minimal calcium intake</a:t>
            </a:r>
          </a:p>
          <a:p>
            <a:pPr eaLnBrk="1" hangingPunct="1">
              <a:spcBef>
                <a:spcPts val="0"/>
              </a:spcBef>
              <a:buBlip>
                <a:blip r:embed="rId2"/>
              </a:buBlip>
            </a:pPr>
            <a:r>
              <a:rPr lang="en-US" sz="2800" dirty="0" smtClean="0">
                <a:solidFill>
                  <a:srgbClr val="3333CC"/>
                </a:solidFill>
              </a:rPr>
              <a:t>Swims laps x 30 minutes 2x/month</a:t>
            </a:r>
          </a:p>
          <a:p>
            <a:pPr eaLnBrk="1" hangingPunct="1">
              <a:spcBef>
                <a:spcPts val="0"/>
              </a:spcBef>
              <a:buBlip>
                <a:blip r:embed="rId2"/>
              </a:buBlip>
            </a:pPr>
            <a:r>
              <a:rPr lang="en-US" sz="2800" dirty="0" smtClean="0">
                <a:solidFill>
                  <a:srgbClr val="3333CC"/>
                </a:solidFill>
              </a:rPr>
              <a:t>No weight bearing exercise</a:t>
            </a:r>
          </a:p>
          <a:p>
            <a:pPr eaLnBrk="1" hangingPunct="1">
              <a:buNone/>
            </a:pPr>
            <a:endParaRPr lang="en-US" sz="2800" dirty="0" smtClean="0">
              <a:solidFill>
                <a:srgbClr val="3333CC"/>
              </a:solidFill>
            </a:endParaRPr>
          </a:p>
        </p:txBody>
      </p:sp>
      <p:sp>
        <p:nvSpPr>
          <p:cNvPr id="155654" name="AutoShape 6">
            <a:hlinkClick r:id="rId4"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7" name="Picture 6" descr="young-woman-swimming-underwater.jpg"/>
          <p:cNvPicPr>
            <a:picLocks noChangeAspect="1"/>
          </p:cNvPicPr>
          <p:nvPr/>
        </p:nvPicPr>
        <p:blipFill>
          <a:blip r:embed="rId5"/>
          <a:stretch>
            <a:fillRect/>
          </a:stretch>
        </p:blipFill>
        <p:spPr>
          <a:xfrm>
            <a:off x="4343400" y="3886200"/>
            <a:ext cx="2743200" cy="205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7347" name="Picture 3" descr="MM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3400"/>
            <a:ext cx="4368800" cy="5570538"/>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348" name="AutoShape 4">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0230" name="Picture 6"/>
          <p:cNvPicPr>
            <a:picLocks noChangeAspect="1" noChangeArrowheads="1"/>
          </p:cNvPicPr>
          <p:nvPr/>
        </p:nvPicPr>
        <p:blipFill>
          <a:blip r:embed="rId3">
            <a:extLst>
              <a:ext uri="{28A0092B-C50C-407E-A947-70E740481C1C}">
                <a14:useLocalDpi xmlns:a14="http://schemas.microsoft.com/office/drawing/2010/main" val="0"/>
              </a:ext>
            </a:extLst>
          </a:blip>
          <a:srcRect l="4019" t="2586" r="1608" b="4063"/>
          <a:stretch>
            <a:fillRect/>
          </a:stretch>
        </p:blipFill>
        <p:spPr bwMode="auto">
          <a:xfrm>
            <a:off x="304799" y="650832"/>
            <a:ext cx="8593137" cy="55483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0231" name="Text Box 7"/>
          <p:cNvSpPr txBox="1">
            <a:spLocks noChangeArrowheads="1"/>
          </p:cNvSpPr>
          <p:nvPr/>
        </p:nvSpPr>
        <p:spPr bwMode="auto">
          <a:xfrm>
            <a:off x="381000" y="60198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0">
              <a:latin typeface="Arial" charset="0"/>
              <a:ea typeface="ＭＳ Ｐゴシック" charset="0"/>
            </a:endParaRPr>
          </a:p>
        </p:txBody>
      </p:sp>
      <p:sp>
        <p:nvSpPr>
          <p:cNvPr id="180232" name="Text Box 8"/>
          <p:cNvSpPr txBox="1">
            <a:spLocks noChangeArrowheads="1"/>
          </p:cNvSpPr>
          <p:nvPr/>
        </p:nvSpPr>
        <p:spPr bwMode="auto">
          <a:xfrm>
            <a:off x="2057400" y="6019800"/>
            <a:ext cx="7086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050" b="0" dirty="0">
                <a:latin typeface="Arial" charset="0"/>
                <a:ea typeface="ＭＳ Ｐゴシック" charset="0"/>
              </a:rPr>
              <a:t>Source: Adapted from Clinical Guidelines on the Identification, Evaluation, and Treatment of Overweight and Obesity in Adults: The Evidence Report</a:t>
            </a:r>
          </a:p>
        </p:txBody>
      </p:sp>
      <p:sp>
        <p:nvSpPr>
          <p:cNvPr id="180233" name="AutoShape 9">
            <a:hlinkClick r:id="rId4"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
        <p:nvSpPr>
          <p:cNvPr id="3" name="Oval 2"/>
          <p:cNvSpPr/>
          <p:nvPr/>
        </p:nvSpPr>
        <p:spPr bwMode="auto">
          <a:xfrm>
            <a:off x="304800" y="33528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
        <p:nvSpPr>
          <p:cNvPr id="8" name="Oval 7"/>
          <p:cNvSpPr/>
          <p:nvPr/>
        </p:nvSpPr>
        <p:spPr bwMode="auto">
          <a:xfrm>
            <a:off x="1828800" y="33528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
        <p:nvSpPr>
          <p:cNvPr id="9" name="Oval 8"/>
          <p:cNvSpPr/>
          <p:nvPr/>
        </p:nvSpPr>
        <p:spPr bwMode="auto">
          <a:xfrm>
            <a:off x="1844441" y="1295400"/>
            <a:ext cx="228600" cy="2286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304800"/>
            <a:ext cx="9144000" cy="1143000"/>
          </a:xfrm>
        </p:spPr>
        <p:txBody>
          <a:bodyPr/>
          <a:lstStyle/>
          <a:p>
            <a:pPr eaLnBrk="1" hangingPunct="1"/>
            <a:r>
              <a:rPr lang="en-US" sz="3600" b="1" dirty="0" smtClean="0">
                <a:solidFill>
                  <a:srgbClr val="3333CC"/>
                </a:solidFill>
              </a:rPr>
              <a:t>Immunization Status</a:t>
            </a:r>
          </a:p>
        </p:txBody>
      </p:sp>
      <p:sp>
        <p:nvSpPr>
          <p:cNvPr id="111618" name="Rectangle 3"/>
          <p:cNvSpPr>
            <a:spLocks noGrp="1" noChangeArrowheads="1"/>
          </p:cNvSpPr>
          <p:nvPr>
            <p:ph type="body" idx="1"/>
          </p:nvPr>
        </p:nvSpPr>
        <p:spPr>
          <a:xfrm>
            <a:off x="685800" y="1828800"/>
            <a:ext cx="7772400" cy="4114800"/>
          </a:xfrm>
        </p:spPr>
        <p:txBody>
          <a:bodyPr/>
          <a:lstStyle/>
          <a:p>
            <a:pPr marL="0" indent="0" eaLnBrk="1" hangingPunct="1">
              <a:spcBef>
                <a:spcPts val="0"/>
              </a:spcBef>
              <a:buNone/>
            </a:pPr>
            <a:r>
              <a:rPr lang="en-US" sz="2800" dirty="0" smtClean="0">
                <a:solidFill>
                  <a:srgbClr val="3333CC"/>
                </a:solidFill>
              </a:rPr>
              <a:t>Immunizations up-to-date except:</a:t>
            </a:r>
          </a:p>
          <a:p>
            <a:pPr lvl="2" eaLnBrk="1" hangingPunct="1">
              <a:spcBef>
                <a:spcPts val="0"/>
              </a:spcBef>
              <a:buNone/>
            </a:pPr>
            <a:r>
              <a:rPr lang="en-US" sz="2800" dirty="0" smtClean="0">
                <a:solidFill>
                  <a:srgbClr val="3333CC"/>
                </a:solidFill>
              </a:rPr>
              <a:t>No </a:t>
            </a:r>
            <a:r>
              <a:rPr lang="en-US" sz="2800" dirty="0" err="1" smtClean="0">
                <a:solidFill>
                  <a:srgbClr val="3333CC"/>
                </a:solidFill>
              </a:rPr>
              <a:t>Tdap</a:t>
            </a:r>
            <a:r>
              <a:rPr lang="en-US" sz="2800" dirty="0" smtClean="0">
                <a:solidFill>
                  <a:srgbClr val="3333CC"/>
                </a:solidFill>
              </a:rPr>
              <a:t> &gt; 10 years</a:t>
            </a:r>
          </a:p>
          <a:p>
            <a:pPr eaLnBrk="1" hangingPunct="1">
              <a:spcBef>
                <a:spcPts val="0"/>
              </a:spcBef>
              <a:buBlip>
                <a:blip r:embed="rId2"/>
              </a:buBlip>
            </a:pPr>
            <a:endParaRPr lang="en-US" sz="2800" dirty="0" smtClean="0">
              <a:solidFill>
                <a:srgbClr val="3333CC"/>
              </a:solidFill>
            </a:endParaRPr>
          </a:p>
          <a:p>
            <a:pPr eaLnBrk="1" hangingPunct="1">
              <a:buNone/>
            </a:pPr>
            <a:endParaRPr lang="en-US" sz="2800" dirty="0" smtClean="0">
              <a:solidFill>
                <a:srgbClr val="3333CC"/>
              </a:solidFill>
            </a:endParaRPr>
          </a:p>
        </p:txBody>
      </p:sp>
      <p:sp>
        <p:nvSpPr>
          <p:cNvPr id="155654" name="AutoShape 6">
            <a:hlinkClick r:id="rId3"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8" name="Picture 7" descr="Tdap-2.jpg"/>
          <p:cNvPicPr>
            <a:picLocks noChangeAspect="1"/>
          </p:cNvPicPr>
          <p:nvPr/>
        </p:nvPicPr>
        <p:blipFill>
          <a:blip r:embed="rId4"/>
          <a:stretch>
            <a:fillRect/>
          </a:stretch>
        </p:blipFill>
        <p:spPr>
          <a:xfrm>
            <a:off x="2895600" y="3352800"/>
            <a:ext cx="3322684" cy="2108841"/>
          </a:xfrm>
          <a:prstGeom prst="rect">
            <a:avLst/>
          </a:prstGeom>
        </p:spPr>
      </p:pic>
    </p:spTree>
    <p:extLst>
      <p:ext uri="{BB962C8B-B14F-4D97-AF65-F5344CB8AC3E}">
        <p14:creationId xmlns:p14="http://schemas.microsoft.com/office/powerpoint/2010/main" val="39727846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304800"/>
            <a:ext cx="8305800" cy="1143000"/>
          </a:xfrm>
        </p:spPr>
        <p:txBody>
          <a:bodyPr/>
          <a:lstStyle/>
          <a:p>
            <a:pPr eaLnBrk="1" hangingPunct="1"/>
            <a:r>
              <a:rPr lang="en-US" sz="3600" b="1" dirty="0" smtClean="0">
                <a:solidFill>
                  <a:srgbClr val="3333CC"/>
                </a:solidFill>
              </a:rPr>
              <a:t>What Are Specific Issues that Lisa</a:t>
            </a:r>
            <a:r>
              <a:rPr lang="en-US" altLang="en-US" sz="3600" b="1" dirty="0" smtClean="0">
                <a:solidFill>
                  <a:srgbClr val="3333CC"/>
                </a:solidFill>
              </a:rPr>
              <a:t>’</a:t>
            </a:r>
            <a:r>
              <a:rPr lang="en-US" sz="3600" b="1" dirty="0" smtClean="0">
                <a:solidFill>
                  <a:srgbClr val="3333CC"/>
                </a:solidFill>
              </a:rPr>
              <a:t>s Profile Suggests Need Attention?</a:t>
            </a:r>
          </a:p>
        </p:txBody>
      </p:sp>
      <p:sp>
        <p:nvSpPr>
          <p:cNvPr id="115714" name="Rectangle 3"/>
          <p:cNvSpPr>
            <a:spLocks noGrp="1" noChangeArrowheads="1"/>
          </p:cNvSpPr>
          <p:nvPr>
            <p:ph type="body" idx="1"/>
          </p:nvPr>
        </p:nvSpPr>
        <p:spPr/>
        <p:txBody>
          <a:bodyPr/>
          <a:lstStyle/>
          <a:p>
            <a:pPr eaLnBrk="1" hangingPunct="1">
              <a:buNone/>
            </a:pPr>
            <a:r>
              <a:rPr lang="en-US" sz="2800" b="1" dirty="0" smtClean="0">
                <a:solidFill>
                  <a:srgbClr val="3333CC"/>
                </a:solidFill>
              </a:rPr>
              <a:t>Routine Health Promotion Issues?</a:t>
            </a:r>
          </a:p>
          <a:p>
            <a:pPr lvl="1" eaLnBrk="1" hangingPunct="1">
              <a:buNone/>
            </a:pPr>
            <a:r>
              <a:rPr lang="en-US" sz="2400" dirty="0" smtClean="0">
                <a:solidFill>
                  <a:srgbClr val="3333CC"/>
                </a:solidFill>
              </a:rPr>
              <a:t>Click </a:t>
            </a:r>
            <a:r>
              <a:rPr lang="en-US" sz="2400" dirty="0" smtClean="0">
                <a:solidFill>
                  <a:srgbClr val="3333CC"/>
                </a:solidFill>
                <a:hlinkClick r:id="rId2" action="ppaction://hlinksldjump"/>
              </a:rPr>
              <a:t>here</a:t>
            </a:r>
            <a:r>
              <a:rPr lang="en-US" sz="2400" dirty="0" smtClean="0">
                <a:solidFill>
                  <a:srgbClr val="3333CC"/>
                </a:solidFill>
              </a:rPr>
              <a:t> for a list of routine health promotion issues that are important for Lisa, whether she ever becomes pregnant or not</a:t>
            </a:r>
          </a:p>
          <a:p>
            <a:pPr eaLnBrk="1" hangingPunct="1">
              <a:buNone/>
            </a:pPr>
            <a:r>
              <a:rPr lang="en-US" sz="2800" b="1" dirty="0" smtClean="0">
                <a:solidFill>
                  <a:srgbClr val="3333CC"/>
                </a:solidFill>
              </a:rPr>
              <a:t>Specific Preconception Issues?</a:t>
            </a:r>
          </a:p>
          <a:p>
            <a:pPr lvl="1" eaLnBrk="1" hangingPunct="1">
              <a:buNone/>
            </a:pPr>
            <a:r>
              <a:rPr lang="en-US" sz="2400" dirty="0" smtClean="0">
                <a:solidFill>
                  <a:srgbClr val="3333CC"/>
                </a:solidFill>
              </a:rPr>
              <a:t>Click </a:t>
            </a:r>
            <a:r>
              <a:rPr lang="en-US" sz="2400" dirty="0" smtClean="0">
                <a:solidFill>
                  <a:srgbClr val="3333CC"/>
                </a:solidFill>
                <a:hlinkClick r:id="rId3" action="ppaction://hlinksldjump"/>
              </a:rPr>
              <a:t>here</a:t>
            </a:r>
            <a:r>
              <a:rPr lang="en-US" sz="2400" dirty="0" smtClean="0">
                <a:solidFill>
                  <a:srgbClr val="3333CC"/>
                </a:solidFill>
              </a:rPr>
              <a:t> for a list of preconception topics that are important for Lisa</a:t>
            </a:r>
          </a:p>
          <a:p>
            <a:pPr eaLnBrk="1" hangingPunct="1">
              <a:buFontTx/>
              <a:buNone/>
            </a:pPr>
            <a:endParaRPr lang="en-US" dirty="0" smtClean="0">
              <a:solidFill>
                <a:srgbClr val="3333CC"/>
              </a:solidFill>
            </a:endParaRPr>
          </a:p>
        </p:txBody>
      </p:sp>
      <p:sp>
        <p:nvSpPr>
          <p:cNvPr id="182280" name="AutoShape 8">
            <a:hlinkClick r:id="rId4"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Routine Well Woman Care Considerations for Lisa</a:t>
            </a:r>
          </a:p>
        </p:txBody>
      </p:sp>
      <p:sp>
        <p:nvSpPr>
          <p:cNvPr id="116738" name="Rectangle 3"/>
          <p:cNvSpPr>
            <a:spLocks noGrp="1" noChangeArrowheads="1"/>
          </p:cNvSpPr>
          <p:nvPr>
            <p:ph type="body" idx="1"/>
          </p:nvPr>
        </p:nvSpPr>
        <p:spPr/>
        <p:txBody>
          <a:bodyPr/>
          <a:lstStyle/>
          <a:p>
            <a:pPr eaLnBrk="1" hangingPunct="1">
              <a:spcBef>
                <a:spcPts val="0"/>
              </a:spcBef>
              <a:spcAft>
                <a:spcPts val="600"/>
              </a:spcAft>
              <a:buBlip>
                <a:blip r:embed="rId2"/>
              </a:buBlip>
            </a:pPr>
            <a:r>
              <a:rPr lang="en-US" sz="2000" dirty="0" smtClean="0">
                <a:solidFill>
                  <a:srgbClr val="3333CC"/>
                </a:solidFill>
              </a:rPr>
              <a:t>Needs reliable contraceptive method for at least next 6 months </a:t>
            </a:r>
            <a:r>
              <a:rPr lang="en-US" sz="1400" dirty="0" smtClean="0">
                <a:solidFill>
                  <a:srgbClr val="3333CC"/>
                </a:solidFill>
              </a:rPr>
              <a:t>(click </a:t>
            </a:r>
            <a:r>
              <a:rPr lang="en-US" sz="1400" dirty="0" smtClean="0">
                <a:solidFill>
                  <a:srgbClr val="3333CC"/>
                </a:solidFill>
                <a:hlinkClick r:id="rId3" action="ppaction://hlinksldjump"/>
              </a:rPr>
              <a:t>here</a:t>
            </a:r>
            <a:r>
              <a:rPr lang="en-US" sz="1400" dirty="0" smtClean="0">
                <a:solidFill>
                  <a:srgbClr val="3333CC"/>
                </a:solidFill>
              </a:rPr>
              <a:t> for clinical recommendation)</a:t>
            </a:r>
          </a:p>
          <a:p>
            <a:pPr eaLnBrk="1" hangingPunct="1">
              <a:spcBef>
                <a:spcPts val="0"/>
              </a:spcBef>
              <a:spcAft>
                <a:spcPts val="600"/>
              </a:spcAft>
              <a:buBlip>
                <a:blip r:embed="rId2"/>
              </a:buBlip>
            </a:pPr>
            <a:r>
              <a:rPr lang="en-US" sz="2000" dirty="0" smtClean="0">
                <a:solidFill>
                  <a:srgbClr val="3333CC"/>
                </a:solidFill>
              </a:rPr>
              <a:t>Poor calcium intake (</a:t>
            </a:r>
            <a:r>
              <a:rPr lang="en-US" sz="1400" dirty="0" smtClean="0">
                <a:solidFill>
                  <a:srgbClr val="3333CC"/>
                </a:solidFill>
              </a:rPr>
              <a:t>click </a:t>
            </a:r>
            <a:r>
              <a:rPr lang="en-US" sz="1400" dirty="0" smtClean="0">
                <a:solidFill>
                  <a:srgbClr val="3333CC"/>
                </a:solidFill>
                <a:hlinkClick r:id="rId4" action="ppaction://hlinksldjump"/>
              </a:rPr>
              <a:t>here</a:t>
            </a:r>
            <a:r>
              <a:rPr lang="en-US" sz="1400" dirty="0" smtClean="0">
                <a:solidFill>
                  <a:srgbClr val="3333CC"/>
                </a:solidFill>
              </a:rPr>
              <a:t> for clinical recommendation)</a:t>
            </a:r>
          </a:p>
          <a:p>
            <a:pPr eaLnBrk="1" hangingPunct="1">
              <a:spcBef>
                <a:spcPts val="0"/>
              </a:spcBef>
              <a:spcAft>
                <a:spcPts val="600"/>
              </a:spcAft>
              <a:buBlip>
                <a:blip r:embed="rId2"/>
              </a:buBlip>
            </a:pPr>
            <a:r>
              <a:rPr lang="en-US" sz="2000" dirty="0" smtClean="0">
                <a:solidFill>
                  <a:srgbClr val="3333CC"/>
                </a:solidFill>
              </a:rPr>
              <a:t>Not taking any supplements </a:t>
            </a:r>
            <a:r>
              <a:rPr lang="en-US" sz="1400" dirty="0" smtClean="0">
                <a:solidFill>
                  <a:srgbClr val="3333CC"/>
                </a:solidFill>
              </a:rPr>
              <a:t>(click </a:t>
            </a:r>
            <a:r>
              <a:rPr lang="en-US" sz="1400" dirty="0" smtClean="0">
                <a:solidFill>
                  <a:srgbClr val="3333CC"/>
                </a:solidFill>
                <a:hlinkClick r:id="rId5" action="ppaction://hlinksldjump"/>
              </a:rPr>
              <a:t>here</a:t>
            </a:r>
            <a:r>
              <a:rPr lang="en-US" sz="1400" dirty="0" smtClean="0">
                <a:solidFill>
                  <a:srgbClr val="3333CC"/>
                </a:solidFill>
              </a:rPr>
              <a:t> for clinical recommendation)</a:t>
            </a:r>
            <a:endParaRPr lang="en-US" sz="2000" dirty="0" smtClean="0">
              <a:solidFill>
                <a:srgbClr val="3333CC"/>
              </a:solidFill>
            </a:endParaRPr>
          </a:p>
          <a:p>
            <a:pPr eaLnBrk="1" hangingPunct="1">
              <a:spcBef>
                <a:spcPts val="0"/>
              </a:spcBef>
              <a:spcAft>
                <a:spcPts val="0"/>
              </a:spcAft>
              <a:buBlip>
                <a:blip r:embed="rId2"/>
              </a:buBlip>
            </a:pPr>
            <a:r>
              <a:rPr lang="en-US" sz="2000" dirty="0" smtClean="0">
                <a:solidFill>
                  <a:srgbClr val="3333CC"/>
                </a:solidFill>
              </a:rPr>
              <a:t>Minimal exercise and none that is weight bearing</a:t>
            </a:r>
          </a:p>
          <a:p>
            <a:pPr eaLnBrk="1" hangingPunct="1">
              <a:spcBef>
                <a:spcPts val="0"/>
              </a:spcBef>
              <a:spcAft>
                <a:spcPts val="600"/>
              </a:spcAft>
              <a:buNone/>
            </a:pPr>
            <a:r>
              <a:rPr lang="en-US" sz="2000" dirty="0" smtClean="0">
                <a:solidFill>
                  <a:srgbClr val="3333CC"/>
                </a:solidFill>
              </a:rPr>
              <a:t>	</a:t>
            </a:r>
            <a:r>
              <a:rPr lang="en-US" sz="1400" dirty="0" smtClean="0">
                <a:solidFill>
                  <a:srgbClr val="3333CC"/>
                </a:solidFill>
              </a:rPr>
              <a:t>(click </a:t>
            </a:r>
            <a:r>
              <a:rPr lang="en-US" sz="1400" dirty="0" smtClean="0">
                <a:solidFill>
                  <a:srgbClr val="3333CC"/>
                </a:solidFill>
                <a:hlinkClick r:id="rId6" action="ppaction://hlinksldjump"/>
              </a:rPr>
              <a:t>here</a:t>
            </a:r>
            <a:r>
              <a:rPr lang="en-US" sz="1400" dirty="0" smtClean="0">
                <a:solidFill>
                  <a:srgbClr val="3333CC"/>
                </a:solidFill>
              </a:rPr>
              <a:t> for clinical recommendation)</a:t>
            </a:r>
            <a:endParaRPr lang="en-US" sz="2000" dirty="0" smtClean="0">
              <a:solidFill>
                <a:srgbClr val="3333CC"/>
              </a:solidFill>
            </a:endParaRPr>
          </a:p>
          <a:p>
            <a:pPr eaLnBrk="1" hangingPunct="1">
              <a:spcBef>
                <a:spcPts val="0"/>
              </a:spcBef>
              <a:spcAft>
                <a:spcPts val="600"/>
              </a:spcAft>
              <a:buBlip>
                <a:blip r:embed="rId2"/>
              </a:buBlip>
            </a:pPr>
            <a:r>
              <a:rPr lang="en-US" sz="2000" dirty="0" err="1" smtClean="0">
                <a:solidFill>
                  <a:srgbClr val="3333CC"/>
                </a:solidFill>
              </a:rPr>
              <a:t>Tdap</a:t>
            </a:r>
            <a:r>
              <a:rPr lang="en-US" sz="2000" dirty="0" smtClean="0">
                <a:solidFill>
                  <a:srgbClr val="3333CC"/>
                </a:solidFill>
              </a:rPr>
              <a:t> </a:t>
            </a:r>
            <a:r>
              <a:rPr lang="en-US" sz="2000" u="sng" dirty="0" smtClean="0">
                <a:solidFill>
                  <a:srgbClr val="3333CC"/>
                </a:solidFill>
              </a:rPr>
              <a:t>&gt;</a:t>
            </a:r>
            <a:r>
              <a:rPr lang="en-US" sz="2000" dirty="0" smtClean="0">
                <a:solidFill>
                  <a:srgbClr val="3333CC"/>
                </a:solidFill>
              </a:rPr>
              <a:t> 10 years old </a:t>
            </a:r>
            <a:r>
              <a:rPr lang="en-US" sz="1400" dirty="0" smtClean="0">
                <a:solidFill>
                  <a:srgbClr val="3333CC"/>
                </a:solidFill>
              </a:rPr>
              <a:t>(click </a:t>
            </a:r>
            <a:r>
              <a:rPr lang="en-US" sz="1400" dirty="0" smtClean="0">
                <a:solidFill>
                  <a:srgbClr val="3333CC"/>
                </a:solidFill>
                <a:hlinkClick r:id="rId7" action="ppaction://hlinksldjump"/>
              </a:rPr>
              <a:t>here</a:t>
            </a:r>
            <a:r>
              <a:rPr lang="en-US" sz="1400" dirty="0" smtClean="0">
                <a:solidFill>
                  <a:srgbClr val="3333CC"/>
                </a:solidFill>
              </a:rPr>
              <a:t> for clinical recommendation)</a:t>
            </a:r>
            <a:r>
              <a:rPr lang="en-US" sz="2000" dirty="0" smtClean="0">
                <a:solidFill>
                  <a:srgbClr val="3333CC"/>
                </a:solidFill>
              </a:rPr>
              <a:t> </a:t>
            </a:r>
          </a:p>
          <a:p>
            <a:pPr eaLnBrk="1" hangingPunct="1">
              <a:spcBef>
                <a:spcPts val="0"/>
              </a:spcBef>
              <a:spcAft>
                <a:spcPts val="600"/>
              </a:spcAft>
              <a:buBlip>
                <a:blip r:embed="rId2"/>
              </a:buBlip>
            </a:pPr>
            <a:r>
              <a:rPr lang="en-US" sz="2000" dirty="0" smtClean="0">
                <a:solidFill>
                  <a:srgbClr val="3333CC"/>
                </a:solidFill>
              </a:rPr>
              <a:t>Alcohol use exceeds recommendations for daily consumption </a:t>
            </a:r>
            <a:r>
              <a:rPr lang="en-US" sz="1400" dirty="0" smtClean="0">
                <a:solidFill>
                  <a:srgbClr val="3333CC"/>
                </a:solidFill>
              </a:rPr>
              <a:t>(click </a:t>
            </a:r>
            <a:r>
              <a:rPr lang="en-US" sz="1400" dirty="0" smtClean="0">
                <a:solidFill>
                  <a:srgbClr val="3333CC"/>
                </a:solidFill>
                <a:hlinkClick r:id="rId8" action="ppaction://hlinksldjump"/>
              </a:rPr>
              <a:t>here</a:t>
            </a:r>
            <a:r>
              <a:rPr lang="en-US" sz="1400" dirty="0" smtClean="0">
                <a:solidFill>
                  <a:srgbClr val="3333CC"/>
                </a:solidFill>
              </a:rPr>
              <a:t> for clinical recommendation)</a:t>
            </a:r>
            <a:r>
              <a:rPr lang="en-US" sz="2000" dirty="0" smtClean="0">
                <a:solidFill>
                  <a:srgbClr val="3333CC"/>
                </a:solidFill>
              </a:rPr>
              <a:t> </a:t>
            </a:r>
          </a:p>
          <a:p>
            <a:pPr eaLnBrk="1" hangingPunct="1">
              <a:lnSpc>
                <a:spcPct val="80000"/>
              </a:lnSpc>
              <a:buFontTx/>
              <a:buNone/>
            </a:pPr>
            <a:endParaRPr lang="en-US" sz="2000" dirty="0" smtClean="0">
              <a:solidFill>
                <a:srgbClr val="3333CC"/>
              </a:solidFill>
            </a:endParaRPr>
          </a:p>
        </p:txBody>
      </p:sp>
      <p:sp>
        <p:nvSpPr>
          <p:cNvPr id="183307" name="AutoShape 11">
            <a:hlinkClick r:id="rId9"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Specific Preconception Care Considerations for Lisa</a:t>
            </a:r>
          </a:p>
        </p:txBody>
      </p:sp>
      <p:sp>
        <p:nvSpPr>
          <p:cNvPr id="117762" name="Rectangle 3"/>
          <p:cNvSpPr>
            <a:spLocks noGrp="1" noChangeArrowheads="1"/>
          </p:cNvSpPr>
          <p:nvPr>
            <p:ph type="body" idx="1"/>
          </p:nvPr>
        </p:nvSpPr>
        <p:spPr>
          <a:xfrm>
            <a:off x="685800" y="1828800"/>
            <a:ext cx="7772400" cy="4343400"/>
          </a:xfrm>
        </p:spPr>
        <p:txBody>
          <a:bodyPr/>
          <a:lstStyle/>
          <a:p>
            <a:pPr eaLnBrk="1" hangingPunct="1">
              <a:lnSpc>
                <a:spcPct val="80000"/>
              </a:lnSpc>
              <a:spcBef>
                <a:spcPts val="600"/>
              </a:spcBef>
              <a:spcAft>
                <a:spcPts val="600"/>
              </a:spcAft>
              <a:buBlip>
                <a:blip r:embed="rId2"/>
              </a:buBlip>
            </a:pPr>
            <a:r>
              <a:rPr lang="en-US" sz="2000" dirty="0" smtClean="0">
                <a:solidFill>
                  <a:srgbClr val="3333CC"/>
                </a:solidFill>
              </a:rPr>
              <a:t>Hopes to become pregnant in next year</a:t>
            </a:r>
          </a:p>
          <a:p>
            <a:pPr eaLnBrk="1" hangingPunct="1">
              <a:lnSpc>
                <a:spcPct val="80000"/>
              </a:lnSpc>
              <a:spcBef>
                <a:spcPts val="600"/>
              </a:spcBef>
              <a:spcAft>
                <a:spcPts val="600"/>
              </a:spcAft>
              <a:buBlip>
                <a:blip r:embed="rId2"/>
              </a:buBlip>
            </a:pPr>
            <a:r>
              <a:rPr lang="en-US" sz="2000" dirty="0" smtClean="0">
                <a:solidFill>
                  <a:srgbClr val="3333CC"/>
                </a:solidFill>
              </a:rPr>
              <a:t>Chronic disease (</a:t>
            </a:r>
            <a:r>
              <a:rPr lang="en-US" sz="2000" dirty="0" err="1" smtClean="0">
                <a:solidFill>
                  <a:srgbClr val="3333CC"/>
                </a:solidFill>
              </a:rPr>
              <a:t>Crohn</a:t>
            </a:r>
            <a:r>
              <a:rPr lang="en-US" altLang="en-US" sz="2000" dirty="0" err="1" smtClean="0">
                <a:solidFill>
                  <a:srgbClr val="3333CC"/>
                </a:solidFill>
              </a:rPr>
              <a:t>’</a:t>
            </a:r>
            <a:r>
              <a:rPr lang="en-US" altLang="ja-JP" sz="2000" dirty="0" err="1" smtClean="0">
                <a:solidFill>
                  <a:srgbClr val="3333CC"/>
                </a:solidFill>
              </a:rPr>
              <a:t>s</a:t>
            </a:r>
            <a:r>
              <a:rPr lang="en-US" altLang="ja-JP" sz="2000" dirty="0" smtClean="0">
                <a:solidFill>
                  <a:srgbClr val="3333CC"/>
                </a:solidFill>
              </a:rPr>
              <a:t> disease) </a:t>
            </a:r>
            <a:r>
              <a:rPr lang="en-US" altLang="ja-JP" sz="1400" dirty="0" smtClean="0">
                <a:solidFill>
                  <a:srgbClr val="3333CC"/>
                </a:solidFill>
              </a:rPr>
              <a:t>(click </a:t>
            </a:r>
            <a:r>
              <a:rPr lang="en-US" altLang="ja-JP" sz="1400" u="sng" dirty="0" smtClean="0">
                <a:solidFill>
                  <a:srgbClr val="3333CC"/>
                </a:solidFill>
                <a:hlinkClick r:id="rId3" action="ppaction://hlinksldjump"/>
              </a:rPr>
              <a:t>here</a:t>
            </a:r>
            <a:r>
              <a:rPr lang="en-US" altLang="ja-JP" sz="1400" dirty="0" smtClean="0">
                <a:solidFill>
                  <a:srgbClr val="3333CC"/>
                </a:solidFill>
              </a:rPr>
              <a:t> for clinical recommendation)</a:t>
            </a:r>
          </a:p>
          <a:p>
            <a:pPr eaLnBrk="1" hangingPunct="1">
              <a:lnSpc>
                <a:spcPct val="80000"/>
              </a:lnSpc>
              <a:spcBef>
                <a:spcPts val="600"/>
              </a:spcBef>
              <a:spcAft>
                <a:spcPts val="600"/>
              </a:spcAft>
              <a:buBlip>
                <a:blip r:embed="rId2"/>
              </a:buBlip>
            </a:pPr>
            <a:r>
              <a:rPr lang="en-US" sz="2000" dirty="0" smtClean="0">
                <a:solidFill>
                  <a:srgbClr val="3333CC"/>
                </a:solidFill>
              </a:rPr>
              <a:t>Taking prescription medications </a:t>
            </a:r>
            <a:r>
              <a:rPr lang="en-US" sz="1400" dirty="0" smtClean="0">
                <a:solidFill>
                  <a:srgbClr val="3333CC"/>
                </a:solidFill>
              </a:rPr>
              <a:t>(click </a:t>
            </a:r>
            <a:r>
              <a:rPr lang="en-US" sz="1400" u="sng" dirty="0" smtClean="0">
                <a:solidFill>
                  <a:srgbClr val="3333CC"/>
                </a:solidFill>
                <a:hlinkClick r:id="rId4" action="ppaction://hlinksldjump"/>
              </a:rPr>
              <a:t>here</a:t>
            </a:r>
            <a:r>
              <a:rPr lang="en-US" sz="1400" dirty="0" smtClean="0">
                <a:solidFill>
                  <a:srgbClr val="3333CC"/>
                </a:solidFill>
              </a:rPr>
              <a:t> for clinical recommendation)</a:t>
            </a:r>
          </a:p>
          <a:p>
            <a:pPr eaLnBrk="1" hangingPunct="1">
              <a:lnSpc>
                <a:spcPct val="80000"/>
              </a:lnSpc>
              <a:spcBef>
                <a:spcPts val="600"/>
              </a:spcBef>
              <a:spcAft>
                <a:spcPts val="600"/>
              </a:spcAft>
              <a:buBlip>
                <a:blip r:embed="rId2"/>
              </a:buBlip>
            </a:pPr>
            <a:r>
              <a:rPr lang="en-US" sz="2000" dirty="0" smtClean="0">
                <a:solidFill>
                  <a:srgbClr val="3333CC"/>
                </a:solidFill>
              </a:rPr>
              <a:t>FH mental retardation (two male nephews) </a:t>
            </a:r>
            <a:r>
              <a:rPr lang="en-US" sz="1400" dirty="0" smtClean="0">
                <a:solidFill>
                  <a:srgbClr val="3333CC"/>
                </a:solidFill>
              </a:rPr>
              <a:t>(click </a:t>
            </a:r>
            <a:r>
              <a:rPr lang="en-US" sz="1400" u="sng" dirty="0" smtClean="0">
                <a:solidFill>
                  <a:srgbClr val="3333CC"/>
                </a:solidFill>
                <a:hlinkClick r:id="rId5" action="ppaction://hlinksldjump"/>
              </a:rPr>
              <a:t>here</a:t>
            </a:r>
            <a:r>
              <a:rPr lang="en-US" sz="1400" dirty="0" smtClean="0">
                <a:solidFill>
                  <a:srgbClr val="3333CC"/>
                </a:solidFill>
              </a:rPr>
              <a:t> for clinical recommendation)</a:t>
            </a:r>
          </a:p>
          <a:p>
            <a:pPr eaLnBrk="1" hangingPunct="1">
              <a:lnSpc>
                <a:spcPct val="80000"/>
              </a:lnSpc>
              <a:spcBef>
                <a:spcPts val="600"/>
              </a:spcBef>
              <a:spcAft>
                <a:spcPts val="600"/>
              </a:spcAft>
              <a:buBlip>
                <a:blip r:embed="rId2"/>
              </a:buBlip>
            </a:pPr>
            <a:r>
              <a:rPr lang="en-US" sz="2000" dirty="0" smtClean="0">
                <a:solidFill>
                  <a:srgbClr val="3333CC"/>
                </a:solidFill>
              </a:rPr>
              <a:t>2-3 drinks of alcohol per occasion </a:t>
            </a:r>
            <a:r>
              <a:rPr lang="en-US" sz="1400" dirty="0" smtClean="0">
                <a:solidFill>
                  <a:srgbClr val="3333CC"/>
                </a:solidFill>
              </a:rPr>
              <a:t>(click </a:t>
            </a:r>
            <a:r>
              <a:rPr lang="en-US" sz="1400" u="sng" dirty="0" smtClean="0">
                <a:solidFill>
                  <a:srgbClr val="3333CC"/>
                </a:solidFill>
                <a:hlinkClick r:id="rId6" action="ppaction://hlinksldjump"/>
              </a:rPr>
              <a:t>here</a:t>
            </a:r>
            <a:r>
              <a:rPr lang="en-US" sz="1400" dirty="0" smtClean="0">
                <a:solidFill>
                  <a:srgbClr val="3333CC"/>
                </a:solidFill>
              </a:rPr>
              <a:t> for clinical recommendation)</a:t>
            </a:r>
          </a:p>
          <a:p>
            <a:pPr eaLnBrk="1" hangingPunct="1">
              <a:lnSpc>
                <a:spcPct val="80000"/>
              </a:lnSpc>
              <a:spcBef>
                <a:spcPts val="600"/>
              </a:spcBef>
              <a:spcAft>
                <a:spcPts val="600"/>
              </a:spcAft>
              <a:buBlip>
                <a:blip r:embed="rId2"/>
              </a:buBlip>
            </a:pPr>
            <a:r>
              <a:rPr lang="en-US" sz="2000" dirty="0" err="1" smtClean="0">
                <a:solidFill>
                  <a:srgbClr val="3333CC"/>
                </a:solidFill>
              </a:rPr>
              <a:t>Tdap</a:t>
            </a:r>
            <a:r>
              <a:rPr lang="en-US" sz="2000" dirty="0" smtClean="0">
                <a:solidFill>
                  <a:srgbClr val="3333CC"/>
                </a:solidFill>
              </a:rPr>
              <a:t> protection out of date </a:t>
            </a:r>
            <a:r>
              <a:rPr lang="en-US" sz="1400" dirty="0" smtClean="0">
                <a:solidFill>
                  <a:srgbClr val="3333CC"/>
                </a:solidFill>
              </a:rPr>
              <a:t>(click </a:t>
            </a:r>
            <a:r>
              <a:rPr lang="en-US" sz="1400" u="sng" dirty="0" smtClean="0">
                <a:solidFill>
                  <a:srgbClr val="3333CC"/>
                </a:solidFill>
                <a:hlinkClick r:id="rId7" action="ppaction://hlinksldjump"/>
              </a:rPr>
              <a:t>here</a:t>
            </a:r>
            <a:r>
              <a:rPr lang="en-US" sz="1400" dirty="0" smtClean="0">
                <a:solidFill>
                  <a:srgbClr val="3333CC"/>
                </a:solidFill>
              </a:rPr>
              <a:t> for </a:t>
            </a:r>
            <a:r>
              <a:rPr lang="en-US" sz="1400" dirty="0">
                <a:solidFill>
                  <a:srgbClr val="3333CC"/>
                </a:solidFill>
              </a:rPr>
              <a:t>c</a:t>
            </a:r>
            <a:r>
              <a:rPr lang="en-US" sz="1400" dirty="0" smtClean="0">
                <a:solidFill>
                  <a:srgbClr val="3333CC"/>
                </a:solidFill>
              </a:rPr>
              <a:t>linical recommendation)</a:t>
            </a:r>
          </a:p>
          <a:p>
            <a:pPr eaLnBrk="1" hangingPunct="1">
              <a:lnSpc>
                <a:spcPct val="80000"/>
              </a:lnSpc>
              <a:spcBef>
                <a:spcPts val="600"/>
              </a:spcBef>
              <a:spcAft>
                <a:spcPts val="600"/>
              </a:spcAft>
              <a:buBlip>
                <a:blip r:embed="rId2"/>
              </a:buBlip>
            </a:pPr>
            <a:r>
              <a:rPr lang="en-US" sz="2000" dirty="0" smtClean="0">
                <a:solidFill>
                  <a:srgbClr val="3333CC"/>
                </a:solidFill>
              </a:rPr>
              <a:t>Not using multivitamins or folic acid </a:t>
            </a:r>
            <a:r>
              <a:rPr lang="en-US" sz="1400" dirty="0" smtClean="0">
                <a:solidFill>
                  <a:srgbClr val="3333CC"/>
                </a:solidFill>
              </a:rPr>
              <a:t>(click </a:t>
            </a:r>
            <a:r>
              <a:rPr lang="en-US" sz="1400" u="sng" dirty="0" smtClean="0">
                <a:solidFill>
                  <a:srgbClr val="3333CC"/>
                </a:solidFill>
                <a:hlinkClick r:id="rId8" action="ppaction://hlinksldjump"/>
              </a:rPr>
              <a:t>here</a:t>
            </a:r>
            <a:r>
              <a:rPr lang="en-US" sz="1400" dirty="0" smtClean="0">
                <a:solidFill>
                  <a:srgbClr val="3333CC"/>
                </a:solidFill>
              </a:rPr>
              <a:t> for clinical recommendation)</a:t>
            </a:r>
          </a:p>
          <a:p>
            <a:pPr eaLnBrk="1" hangingPunct="1">
              <a:lnSpc>
                <a:spcPct val="80000"/>
              </a:lnSpc>
            </a:pPr>
            <a:endParaRPr lang="en-US" sz="2400" dirty="0" smtClean="0">
              <a:solidFill>
                <a:srgbClr val="3333CC"/>
              </a:solidFill>
            </a:endParaRPr>
          </a:p>
        </p:txBody>
      </p:sp>
      <p:sp>
        <p:nvSpPr>
          <p:cNvPr id="189452" name="AutoShape 12">
            <a:hlinkClick r:id="rId9"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304800"/>
            <a:ext cx="7772400" cy="1143000"/>
          </a:xfrm>
        </p:spPr>
        <p:txBody>
          <a:bodyPr/>
          <a:lstStyle/>
          <a:p>
            <a:pPr eaLnBrk="1" hangingPunct="1"/>
            <a:r>
              <a:rPr lang="en-US" sz="3600" b="1" dirty="0" smtClean="0">
                <a:solidFill>
                  <a:srgbClr val="3333CC"/>
                </a:solidFill>
              </a:rPr>
              <a:t>Overlap of Well-Woman and Preconception Care Needs:</a:t>
            </a:r>
          </a:p>
        </p:txBody>
      </p:sp>
      <p:sp>
        <p:nvSpPr>
          <p:cNvPr id="119810" name="Rectangle 3"/>
          <p:cNvSpPr>
            <a:spLocks noGrp="1" noChangeArrowheads="1"/>
          </p:cNvSpPr>
          <p:nvPr>
            <p:ph type="body" idx="1"/>
          </p:nvPr>
        </p:nvSpPr>
        <p:spPr/>
        <p:txBody>
          <a:bodyPr/>
          <a:lstStyle/>
          <a:p>
            <a:pPr eaLnBrk="1" hangingPunct="1">
              <a:buBlip>
                <a:blip r:embed="rId2"/>
              </a:buBlip>
            </a:pPr>
            <a:r>
              <a:rPr lang="en-US" sz="2400" dirty="0" smtClean="0">
                <a:solidFill>
                  <a:srgbClr val="3333CC"/>
                </a:solidFill>
              </a:rPr>
              <a:t>Family planning/contraceptive needs</a:t>
            </a:r>
          </a:p>
          <a:p>
            <a:pPr eaLnBrk="1" hangingPunct="1">
              <a:buBlip>
                <a:blip r:embed="rId2"/>
              </a:buBlip>
            </a:pPr>
            <a:r>
              <a:rPr lang="en-US" sz="2400" dirty="0" smtClean="0">
                <a:solidFill>
                  <a:srgbClr val="3333CC"/>
                </a:solidFill>
              </a:rPr>
              <a:t>2-3 drinks of alcohol per occasion</a:t>
            </a:r>
          </a:p>
          <a:p>
            <a:pPr eaLnBrk="1" hangingPunct="1">
              <a:buBlip>
                <a:blip r:embed="rId2"/>
              </a:buBlip>
            </a:pPr>
            <a:r>
              <a:rPr lang="en-US" sz="2400" dirty="0" err="1" smtClean="0">
                <a:solidFill>
                  <a:srgbClr val="3333CC"/>
                </a:solidFill>
              </a:rPr>
              <a:t>Tdap</a:t>
            </a:r>
            <a:r>
              <a:rPr lang="en-US" sz="2400" dirty="0" smtClean="0">
                <a:solidFill>
                  <a:srgbClr val="3333CC"/>
                </a:solidFill>
              </a:rPr>
              <a:t> protection out of date</a:t>
            </a:r>
          </a:p>
          <a:p>
            <a:pPr eaLnBrk="1" hangingPunct="1">
              <a:buBlip>
                <a:blip r:embed="rId2"/>
              </a:buBlip>
            </a:pPr>
            <a:r>
              <a:rPr lang="en-US" sz="2400" dirty="0" smtClean="0">
                <a:solidFill>
                  <a:srgbClr val="3333CC"/>
                </a:solidFill>
              </a:rPr>
              <a:t>Not taking multivitamins or folic acid</a:t>
            </a:r>
          </a:p>
          <a:p>
            <a:pPr eaLnBrk="1" hangingPunct="1"/>
            <a:endParaRPr lang="en-US" dirty="0" smtClean="0">
              <a:solidFill>
                <a:srgbClr val="3333CC"/>
              </a:solidFill>
            </a:endParaRPr>
          </a:p>
        </p:txBody>
      </p:sp>
      <p:sp>
        <p:nvSpPr>
          <p:cNvPr id="4" name="AutoShape 8">
            <a:hlinkClick r:id="rId3" action="ppaction://hlinksldjump"/>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381000"/>
            <a:ext cx="7772400" cy="1143000"/>
          </a:xfrm>
        </p:spPr>
        <p:txBody>
          <a:bodyPr/>
          <a:lstStyle/>
          <a:p>
            <a:pPr eaLnBrk="1" hangingPunct="1"/>
            <a:r>
              <a:rPr lang="en-US" sz="4000" b="1" dirty="0" smtClean="0">
                <a:solidFill>
                  <a:srgbClr val="3333CC"/>
                </a:solidFill>
              </a:rPr>
              <a:t>Family Planning</a:t>
            </a:r>
          </a:p>
        </p:txBody>
      </p:sp>
      <p:sp>
        <p:nvSpPr>
          <p:cNvPr id="120834" name="Rectangle 3"/>
          <p:cNvSpPr>
            <a:spLocks noGrp="1" noChangeArrowheads="1"/>
          </p:cNvSpPr>
          <p:nvPr>
            <p:ph type="body" idx="1"/>
          </p:nvPr>
        </p:nvSpPr>
        <p:spPr>
          <a:xfrm>
            <a:off x="685800" y="1981200"/>
            <a:ext cx="4953000" cy="4191000"/>
          </a:xfrm>
        </p:spPr>
        <p:txBody>
          <a:bodyPr/>
          <a:lstStyle/>
          <a:p>
            <a:pPr eaLnBrk="1" hangingPunct="1">
              <a:buFontTx/>
              <a:buNone/>
            </a:pPr>
            <a:r>
              <a:rPr lang="en-US" sz="2000" dirty="0" smtClean="0">
                <a:solidFill>
                  <a:srgbClr val="3333CC"/>
                </a:solidFill>
              </a:rPr>
              <a:t>Every woman of reproductive age should receive information and counseling about all forms of contraception and the use of emergency contraception that is consistent with the reproductive life plan and risk of pregnancy.</a:t>
            </a:r>
          </a:p>
          <a:p>
            <a:pPr eaLnBrk="1" hangingPunct="1"/>
            <a:endParaRPr lang="en-US" sz="2100" dirty="0" smtClean="0">
              <a:solidFill>
                <a:srgbClr val="3333CC"/>
              </a:solidFill>
            </a:endParaRPr>
          </a:p>
          <a:p>
            <a:pPr eaLnBrk="1" hangingPunct="1"/>
            <a:endParaRPr lang="en-US" sz="2100" dirty="0" smtClean="0">
              <a:solidFill>
                <a:srgbClr val="3333CC"/>
              </a:solidFill>
            </a:endParaRPr>
          </a:p>
          <a:p>
            <a:pPr algn="ctr" eaLnBrk="1" hangingPunct="1">
              <a:buFontTx/>
              <a:buNone/>
            </a:pPr>
            <a:r>
              <a:rPr lang="en-US" sz="2100" b="1" dirty="0" smtClean="0">
                <a:solidFill>
                  <a:srgbClr val="3333CC"/>
                </a:solidFill>
              </a:rPr>
              <a:t>Strength of evidence: A     </a:t>
            </a:r>
          </a:p>
          <a:p>
            <a:pPr algn="ctr" eaLnBrk="1" hangingPunct="1">
              <a:buFontTx/>
              <a:buNone/>
            </a:pPr>
            <a:r>
              <a:rPr lang="en-US" sz="2100" b="1" dirty="0" smtClean="0">
                <a:solidFill>
                  <a:srgbClr val="3333CC"/>
                </a:solidFill>
              </a:rPr>
              <a:t>Quality of evidence: III</a:t>
            </a:r>
          </a:p>
          <a:p>
            <a:pPr eaLnBrk="1" hangingPunct="1">
              <a:buFontTx/>
              <a:buNone/>
            </a:pPr>
            <a:endParaRPr lang="en-US" sz="2100" dirty="0" smtClean="0">
              <a:solidFill>
                <a:srgbClr val="3333CC"/>
              </a:solidFill>
            </a:endParaRPr>
          </a:p>
        </p:txBody>
      </p:sp>
      <p:sp>
        <p:nvSpPr>
          <p:cNvPr id="23450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2" name="Picture 1" descr="bc-op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981200"/>
            <a:ext cx="2891153" cy="24384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Chronic Disease</a:t>
            </a:r>
          </a:p>
        </p:txBody>
      </p:sp>
      <p:sp>
        <p:nvSpPr>
          <p:cNvPr id="88066" name="Rectangle 3"/>
          <p:cNvSpPr>
            <a:spLocks noGrp="1" noChangeArrowheads="1"/>
          </p:cNvSpPr>
          <p:nvPr>
            <p:ph type="body" idx="1"/>
          </p:nvPr>
        </p:nvSpPr>
        <p:spPr>
          <a:xfrm>
            <a:off x="685800" y="1828800"/>
            <a:ext cx="7772400" cy="4114800"/>
          </a:xfrm>
        </p:spPr>
        <p:txBody>
          <a:bodyPr/>
          <a:lstStyle/>
          <a:p>
            <a:pPr eaLnBrk="1" hangingPunct="1">
              <a:buFontTx/>
              <a:buNone/>
            </a:pPr>
            <a:r>
              <a:rPr lang="en-US" sz="2000" dirty="0" smtClean="0">
                <a:solidFill>
                  <a:srgbClr val="3333CC"/>
                </a:solidFill>
              </a:rPr>
              <a:t>For women with chronic medical conditions, preconception care should include an assessment of the likelihood of pregnancy affecting the mother’</a:t>
            </a:r>
            <a:r>
              <a:rPr lang="en-US" altLang="ja-JP" sz="2000" dirty="0" smtClean="0">
                <a:solidFill>
                  <a:srgbClr val="3333CC"/>
                </a:solidFill>
              </a:rPr>
              <a:t>s health and of the medical condition affecting the pregnancy.  </a:t>
            </a:r>
          </a:p>
          <a:p>
            <a:pPr eaLnBrk="1" hangingPunct="1">
              <a:buFontTx/>
              <a:buNone/>
            </a:pPr>
            <a:r>
              <a:rPr lang="en-US" altLang="ja-JP" sz="2000" dirty="0" smtClean="0">
                <a:solidFill>
                  <a:srgbClr val="3333CC"/>
                </a:solidFill>
              </a:rPr>
              <a:t>For women with certain conditions, preconception care might include advice modifying the treatment of the condition, as well as the avoidance or timing of a potential conception.  </a:t>
            </a:r>
          </a:p>
          <a:p>
            <a:pPr eaLnBrk="1" hangingPunct="1">
              <a:buFontTx/>
              <a:buNone/>
            </a:pPr>
            <a:r>
              <a:rPr lang="en-US" altLang="ja-JP" sz="2000" dirty="0" smtClean="0">
                <a:solidFill>
                  <a:srgbClr val="3333CC"/>
                </a:solidFill>
              </a:rPr>
              <a:t>When appropriate, patient should be referred for counseling to a provider with expertise in the management of their condition during pregnancy.</a:t>
            </a:r>
          </a:p>
          <a:p>
            <a:pPr eaLnBrk="1" hangingPunct="1">
              <a:buFontTx/>
              <a:buNone/>
            </a:pPr>
            <a:endParaRPr lang="en-US" sz="700" dirty="0" smtClean="0">
              <a:solidFill>
                <a:srgbClr val="3333CC"/>
              </a:solidFill>
            </a:endParaRPr>
          </a:p>
          <a:p>
            <a:pPr eaLnBrk="1" hangingPunct="1">
              <a:buFontTx/>
              <a:buNone/>
            </a:pPr>
            <a:r>
              <a:rPr lang="en-US" sz="2000" dirty="0" smtClean="0">
                <a:solidFill>
                  <a:srgbClr val="3333CC"/>
                </a:solidFill>
              </a:rPr>
              <a:t>See Module #3: Maximizing Prevention: Targeted Preconception 	Care for Those with High Risk Conditions</a:t>
            </a:r>
          </a:p>
        </p:txBody>
      </p:sp>
      <p:sp>
        <p:nvSpPr>
          <p:cNvPr id="9114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14400" y="304800"/>
            <a:ext cx="7772400" cy="1143000"/>
          </a:xfrm>
        </p:spPr>
        <p:txBody>
          <a:bodyPr/>
          <a:lstStyle/>
          <a:p>
            <a:pPr eaLnBrk="1" hangingPunct="1"/>
            <a:r>
              <a:rPr lang="en-US" sz="3600" b="1" dirty="0" smtClean="0">
                <a:solidFill>
                  <a:srgbClr val="3333CC"/>
                </a:solidFill>
              </a:rPr>
              <a:t>Nutrient Intake</a:t>
            </a:r>
          </a:p>
        </p:txBody>
      </p:sp>
      <p:sp>
        <p:nvSpPr>
          <p:cNvPr id="64514" name="Rectangle 3"/>
          <p:cNvSpPr>
            <a:spLocks noGrp="1" noChangeArrowheads="1"/>
          </p:cNvSpPr>
          <p:nvPr>
            <p:ph type="body" idx="1"/>
          </p:nvPr>
        </p:nvSpPr>
        <p:spPr>
          <a:xfrm>
            <a:off x="228600" y="1752600"/>
            <a:ext cx="8610600" cy="4648200"/>
          </a:xfrm>
        </p:spPr>
        <p:txBody>
          <a:bodyPr/>
          <a:lstStyle/>
          <a:p>
            <a:pPr marL="400050" indent="-400050" eaLnBrk="1" hangingPunct="1">
              <a:lnSpc>
                <a:spcPct val="90000"/>
              </a:lnSpc>
              <a:buFontTx/>
              <a:buNone/>
            </a:pPr>
            <a:r>
              <a:rPr lang="en-US" sz="2000" dirty="0" smtClean="0">
                <a:solidFill>
                  <a:srgbClr val="3333CC"/>
                </a:solidFill>
              </a:rPr>
              <a:t>All women of reproductive age should be assessed for nutritional adequacy and receive a recommendation to take a multivitamin supplement if any question of ability to meet the recommended daily allowance through food sources is uncovered. </a:t>
            </a:r>
          </a:p>
          <a:p>
            <a:pPr marL="400050" indent="-400050" eaLnBrk="1" hangingPunct="1">
              <a:lnSpc>
                <a:spcPct val="90000"/>
              </a:lnSpc>
              <a:buFontTx/>
              <a:buNone/>
            </a:pPr>
            <a:r>
              <a:rPr lang="en-US" sz="2000" dirty="0" smtClean="0">
                <a:solidFill>
                  <a:srgbClr val="3333CC"/>
                </a:solidFill>
              </a:rPr>
              <a:t>Care must be taken to counsel against ingesting supplements in excess of the recommended daily allowance.</a:t>
            </a:r>
          </a:p>
          <a:p>
            <a:pPr algn="ctr" eaLnBrk="1" hangingPunct="1">
              <a:buFontTx/>
              <a:buNone/>
            </a:pPr>
            <a:r>
              <a:rPr lang="en-US" sz="3100" b="1" dirty="0" smtClean="0">
                <a:solidFill>
                  <a:srgbClr val="3333CC"/>
                </a:solidFill>
              </a:rPr>
              <a:t> </a:t>
            </a: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endParaRPr lang="en-US" sz="3100" b="1" dirty="0" smtClean="0">
              <a:solidFill>
                <a:srgbClr val="3333CC"/>
              </a:solidFill>
            </a:endParaRPr>
          </a:p>
          <a:p>
            <a:pPr algn="ctr" eaLnBrk="1" hangingPunct="1">
              <a:buFontTx/>
              <a:buNone/>
            </a:pPr>
            <a:r>
              <a:rPr lang="en-US" sz="3100" b="1" dirty="0" smtClean="0">
                <a:solidFill>
                  <a:srgbClr val="3333CC"/>
                </a:solidFill>
              </a:rPr>
              <a:t>  </a:t>
            </a:r>
            <a:r>
              <a:rPr lang="en-US" sz="2000" b="1" dirty="0" smtClean="0">
                <a:solidFill>
                  <a:srgbClr val="3333CC"/>
                </a:solidFill>
              </a:rPr>
              <a:t>Strength of evidence: A    Quality of evidence: III</a:t>
            </a:r>
            <a:endParaRPr lang="en-US" sz="2400" b="1" dirty="0" smtClean="0">
              <a:solidFill>
                <a:srgbClr val="3333CC"/>
              </a:solidFill>
            </a:endParaRPr>
          </a:p>
          <a:p>
            <a:pPr eaLnBrk="1" hangingPunct="1"/>
            <a:endParaRPr lang="en-US" sz="2400" b="1" dirty="0" smtClean="0"/>
          </a:p>
        </p:txBody>
      </p:sp>
      <p:sp>
        <p:nvSpPr>
          <p:cNvPr id="187397" name="AutoShape 5">
            <a:hlinkClick r:id="rId2" action="ppaction://hlinksldjump"/>
          </p:cNvPr>
          <p:cNvSpPr>
            <a:spLocks noChangeArrowheads="1"/>
          </p:cNvSpPr>
          <p:nvPr/>
        </p:nvSpPr>
        <p:spPr bwMode="auto">
          <a:xfrm>
            <a:off x="8001000" y="57912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graphicFrame>
        <p:nvGraphicFramePr>
          <p:cNvPr id="5" name="Table 4"/>
          <p:cNvGraphicFramePr>
            <a:graphicFrameLocks noGrp="1"/>
          </p:cNvGraphicFramePr>
          <p:nvPr/>
        </p:nvGraphicFramePr>
        <p:xfrm>
          <a:off x="1905000" y="3581400"/>
          <a:ext cx="5410200" cy="2235200"/>
        </p:xfrm>
        <a:graphic>
          <a:graphicData uri="http://schemas.openxmlformats.org/drawingml/2006/table">
            <a:tbl>
              <a:tblPr firstRow="1" bandRow="1">
                <a:tableStyleId>{5C22544A-7EE6-4342-B048-85BDC9FD1C3A}</a:tableStyleId>
              </a:tblPr>
              <a:tblGrid>
                <a:gridCol w="1339215"/>
                <a:gridCol w="4070985"/>
              </a:tblGrid>
              <a:tr h="381000">
                <a:tc>
                  <a:txBody>
                    <a:bodyPr/>
                    <a:lstStyle/>
                    <a:p>
                      <a:r>
                        <a:rPr lang="en-US" sz="1800" b="1" dirty="0" smtClean="0">
                          <a:solidFill>
                            <a:schemeClr val="accent2"/>
                          </a:solidFill>
                        </a:rPr>
                        <a:t>Nutrient</a:t>
                      </a:r>
                      <a:endParaRPr lang="en-US" dirty="0">
                        <a:solidFill>
                          <a:schemeClr val="accent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RDA for women of childbearing age</a:t>
                      </a:r>
                    </a:p>
                  </a:txBody>
                  <a:tcPr/>
                </a:tc>
              </a:tr>
              <a:tr h="370840">
                <a:tc>
                  <a:txBody>
                    <a:bodyPr/>
                    <a:lstStyle/>
                    <a:p>
                      <a:r>
                        <a:rPr lang="en-US" sz="1800" dirty="0" smtClean="0"/>
                        <a:t>Folic acid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400 </a:t>
                      </a:r>
                      <a:r>
                        <a:rPr lang="en-US" sz="1800" dirty="0" err="1" smtClean="0"/>
                        <a:t>ug</a:t>
                      </a:r>
                      <a:r>
                        <a:rPr lang="en-US" sz="1800" dirty="0" smtClean="0"/>
                        <a:t> daily</a:t>
                      </a:r>
                    </a:p>
                  </a:txBody>
                  <a:tcPr/>
                </a:tc>
              </a:tr>
              <a:tr h="370840">
                <a:tc>
                  <a:txBody>
                    <a:bodyPr/>
                    <a:lstStyle/>
                    <a:p>
                      <a:r>
                        <a:rPr lang="en-US" sz="1800" dirty="0" smtClean="0"/>
                        <a:t>Vitamin D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600 IU daily</a:t>
                      </a:r>
                    </a:p>
                  </a:txBody>
                  <a:tcPr/>
                </a:tc>
              </a:tr>
              <a:tr h="370840">
                <a:tc>
                  <a:txBody>
                    <a:bodyPr/>
                    <a:lstStyle/>
                    <a:p>
                      <a:r>
                        <a:rPr lang="en-US" sz="1800" dirty="0" smtClean="0"/>
                        <a:t>Calcium</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1000 mg daily</a:t>
                      </a:r>
                    </a:p>
                  </a:txBody>
                  <a:tcPr/>
                </a:tc>
              </a:tr>
              <a:tr h="370840">
                <a:tc>
                  <a:txBody>
                    <a:bodyPr/>
                    <a:lstStyle/>
                    <a:p>
                      <a:r>
                        <a:rPr lang="en-US" sz="1800" dirty="0" smtClean="0"/>
                        <a:t>Iron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15 -18 mg daily</a:t>
                      </a:r>
                    </a:p>
                  </a:txBody>
                  <a:tcPr/>
                </a:tc>
              </a:tr>
              <a:tr h="370840">
                <a:tc>
                  <a:txBody>
                    <a:bodyPr/>
                    <a:lstStyle/>
                    <a:p>
                      <a:r>
                        <a:rPr lang="en-US" sz="1800" dirty="0" smtClean="0"/>
                        <a:t>Iodine</a:t>
                      </a:r>
                      <a:endParaRPr lang="en-US" dirty="0"/>
                    </a:p>
                  </a:txBody>
                  <a:tcPr/>
                </a:tc>
                <a:tc>
                  <a:txBody>
                    <a:bodyPr/>
                    <a:lstStyle/>
                    <a:p>
                      <a:pPr algn="ctr"/>
                      <a:r>
                        <a:rPr lang="en-US" sz="1800" dirty="0" smtClean="0"/>
                        <a:t>150 mg daily</a:t>
                      </a:r>
                      <a:endParaRPr lang="en-US" dirty="0"/>
                    </a:p>
                  </a:txBody>
                  <a:tcPr/>
                </a:tc>
              </a:tr>
            </a:tbl>
          </a:graphicData>
        </a:graphic>
      </p:graphicFrame>
      <p:pic>
        <p:nvPicPr>
          <p:cNvPr id="6" name="Picture 5" descr="healthy-food.jpg"/>
          <p:cNvPicPr>
            <a:picLocks noChangeAspect="1"/>
          </p:cNvPicPr>
          <p:nvPr/>
        </p:nvPicPr>
        <p:blipFill>
          <a:blip r:embed="rId3"/>
          <a:stretch>
            <a:fillRect/>
          </a:stretch>
        </p:blipFill>
        <p:spPr>
          <a:xfrm>
            <a:off x="26971" y="0"/>
            <a:ext cx="2487629" cy="1447800"/>
          </a:xfrm>
          <a:prstGeom prst="rect">
            <a:avLst/>
          </a:prstGeom>
        </p:spPr>
      </p:pic>
      <p:pic>
        <p:nvPicPr>
          <p:cNvPr id="7" name="Picture 6" descr="vitamins.jpg"/>
          <p:cNvPicPr>
            <a:picLocks noChangeAspect="1"/>
          </p:cNvPicPr>
          <p:nvPr/>
        </p:nvPicPr>
        <p:blipFill>
          <a:blip r:embed="rId4"/>
          <a:stretch>
            <a:fillRect/>
          </a:stretch>
        </p:blipFill>
        <p:spPr>
          <a:xfrm>
            <a:off x="7114902" y="1"/>
            <a:ext cx="2029098" cy="1524000"/>
          </a:xfrm>
          <a:prstGeom prst="rect">
            <a:avLst/>
          </a:prstGeom>
        </p:spPr>
      </p:pic>
    </p:spTree>
    <p:extLst>
      <p:ext uri="{BB962C8B-B14F-4D97-AF65-F5344CB8AC3E}">
        <p14:creationId xmlns:p14="http://schemas.microsoft.com/office/powerpoint/2010/main" val="5679304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381000"/>
            <a:ext cx="7772400" cy="1143000"/>
          </a:xfrm>
        </p:spPr>
        <p:txBody>
          <a:bodyPr/>
          <a:lstStyle/>
          <a:p>
            <a:pPr eaLnBrk="1" hangingPunct="1"/>
            <a:r>
              <a:rPr lang="en-US" sz="3600" b="1" dirty="0" err="1" smtClean="0">
                <a:solidFill>
                  <a:srgbClr val="3333CC"/>
                </a:solidFill>
              </a:rPr>
              <a:t>Folate</a:t>
            </a:r>
            <a:r>
              <a:rPr lang="en-US" sz="3600" b="1" dirty="0" smtClean="0">
                <a:solidFill>
                  <a:srgbClr val="3333CC"/>
                </a:solidFill>
              </a:rPr>
              <a:t> and Folic Acid Intake</a:t>
            </a:r>
          </a:p>
        </p:txBody>
      </p:sp>
      <p:sp>
        <p:nvSpPr>
          <p:cNvPr id="65538" name="Rectangle 3"/>
          <p:cNvSpPr>
            <a:spLocks noGrp="1" noChangeArrowheads="1"/>
          </p:cNvSpPr>
          <p:nvPr>
            <p:ph type="body" idx="1"/>
          </p:nvPr>
        </p:nvSpPr>
        <p:spPr>
          <a:xfrm>
            <a:off x="685800" y="1981200"/>
            <a:ext cx="8077200" cy="4114800"/>
          </a:xfrm>
        </p:spPr>
        <p:txBody>
          <a:bodyPr/>
          <a:lstStyle/>
          <a:p>
            <a:pPr eaLnBrk="1" hangingPunct="1">
              <a:buFontTx/>
              <a:buNone/>
            </a:pPr>
            <a:r>
              <a:rPr lang="en-US" sz="2400" dirty="0" smtClean="0">
                <a:solidFill>
                  <a:srgbClr val="3333CC"/>
                </a:solidFill>
              </a:rPr>
              <a:t>All women of reproductive age should be advised to </a:t>
            </a:r>
          </a:p>
          <a:p>
            <a:pPr eaLnBrk="1" hangingPunct="1">
              <a:buFontTx/>
              <a:buNone/>
            </a:pPr>
            <a:r>
              <a:rPr lang="en-US" sz="2400" dirty="0" smtClean="0">
                <a:solidFill>
                  <a:srgbClr val="3333CC"/>
                </a:solidFill>
              </a:rPr>
              <a:t>	ingest 0.4mg(400</a:t>
            </a:r>
            <a:r>
              <a:rPr lang="en-US" sz="2400" dirty="0" smtClean="0">
                <a:solidFill>
                  <a:srgbClr val="3333CC"/>
                </a:solidFill>
                <a:cs typeface="Arial" pitchFamily="34" charset="0"/>
              </a:rPr>
              <a:t>µg) of synthetic folic acid daily from </a:t>
            </a:r>
          </a:p>
          <a:p>
            <a:pPr eaLnBrk="1" hangingPunct="1">
              <a:buFontTx/>
              <a:buNone/>
            </a:pPr>
            <a:r>
              <a:rPr lang="en-US" sz="2400" dirty="0" smtClean="0">
                <a:solidFill>
                  <a:srgbClr val="3333CC"/>
                </a:solidFill>
                <a:cs typeface="Arial" pitchFamily="34" charset="0"/>
              </a:rPr>
              <a:t>	fortified foods and/or supplements and to consume a </a:t>
            </a:r>
          </a:p>
          <a:p>
            <a:pPr eaLnBrk="1" hangingPunct="1">
              <a:buFontTx/>
              <a:buNone/>
            </a:pPr>
            <a:r>
              <a:rPr lang="en-US" sz="2400" dirty="0" smtClean="0">
                <a:solidFill>
                  <a:srgbClr val="3333CC"/>
                </a:solidFill>
                <a:cs typeface="Arial" pitchFamily="34" charset="0"/>
              </a:rPr>
              <a:t>	balanced, healthy diet of </a:t>
            </a:r>
            <a:r>
              <a:rPr lang="en-US" sz="2400" dirty="0" err="1" smtClean="0">
                <a:solidFill>
                  <a:srgbClr val="3333CC"/>
                </a:solidFill>
                <a:cs typeface="Arial" pitchFamily="34" charset="0"/>
              </a:rPr>
              <a:t>folate</a:t>
            </a:r>
            <a:r>
              <a:rPr lang="en-US" sz="2400" dirty="0" smtClean="0">
                <a:solidFill>
                  <a:srgbClr val="3333CC"/>
                </a:solidFill>
                <a:cs typeface="Arial" pitchFamily="34" charset="0"/>
              </a:rPr>
              <a:t>-rich food.</a:t>
            </a:r>
          </a:p>
          <a:p>
            <a:pPr eaLnBrk="1" hangingPunct="1">
              <a:buFontTx/>
              <a:buNone/>
            </a:pPr>
            <a:r>
              <a:rPr lang="en-US" sz="2400" dirty="0" smtClean="0">
                <a:solidFill>
                  <a:srgbClr val="3333CC"/>
                </a:solidFill>
                <a:cs typeface="Arial" pitchFamily="34" charset="0"/>
              </a:rPr>
              <a:t>Women with a history of neural tube defects should be counseled to take a larger dose of folic acid, up to 4mg.</a:t>
            </a:r>
            <a:r>
              <a:rPr lang="en-US" b="1" dirty="0" smtClean="0">
                <a:solidFill>
                  <a:srgbClr val="FF0000"/>
                </a:solidFill>
                <a:cs typeface="Arial" pitchFamily="34" charset="0"/>
              </a:rPr>
              <a:t> </a:t>
            </a:r>
          </a:p>
          <a:p>
            <a:pPr eaLnBrk="1" hangingPunct="1">
              <a:buFontTx/>
              <a:buNone/>
            </a:pPr>
            <a:r>
              <a:rPr lang="en-US" sz="4400" b="1" dirty="0" smtClean="0">
                <a:solidFill>
                  <a:srgbClr val="FF0000"/>
                </a:solidFill>
              </a:rPr>
              <a:t> </a:t>
            </a:r>
            <a:endParaRPr lang="en-US" sz="3500" b="1" dirty="0" smtClean="0">
              <a:solidFill>
                <a:srgbClr val="3333CC"/>
              </a:solidFill>
            </a:endParaRPr>
          </a:p>
          <a:p>
            <a:pPr eaLnBrk="1" hangingPunct="1">
              <a:buFontTx/>
              <a:buNone/>
            </a:pPr>
            <a:r>
              <a:rPr lang="en-US" sz="2400" b="1" dirty="0" smtClean="0">
                <a:solidFill>
                  <a:srgbClr val="3333CC"/>
                </a:solidFill>
              </a:rPr>
              <a:t>Strength of evidence:  A	  Quality of evidence:   I-a</a:t>
            </a:r>
          </a:p>
          <a:p>
            <a:pPr eaLnBrk="1" hangingPunct="1"/>
            <a:endParaRPr lang="en-US" sz="2400" dirty="0" smtClean="0"/>
          </a:p>
        </p:txBody>
      </p:sp>
      <p:sp>
        <p:nvSpPr>
          <p:cNvPr id="188421" name="AutoShape 5">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dirty="0">
                <a:solidFill>
                  <a:srgbClr val="3333CC"/>
                </a:solidFill>
                <a:latin typeface="Garamond" charset="0"/>
                <a:ea typeface="ＭＳ Ｐゴシック" charset="0"/>
              </a:rPr>
              <a:t>Back</a:t>
            </a:r>
            <a:r>
              <a:rPr lang="en-US" b="0" dirty="0">
                <a:latin typeface="Garamond" charset="0"/>
                <a:ea typeface="ＭＳ Ｐゴシック" charset="0"/>
              </a:rPr>
              <a:t> </a:t>
            </a:r>
          </a:p>
        </p:txBody>
      </p:sp>
    </p:spTree>
    <p:extLst>
      <p:ext uri="{BB962C8B-B14F-4D97-AF65-F5344CB8AC3E}">
        <p14:creationId xmlns:p14="http://schemas.microsoft.com/office/powerpoint/2010/main" val="42101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28600"/>
            <a:ext cx="8534400" cy="1143000"/>
          </a:xfrm>
        </p:spPr>
        <p:txBody>
          <a:bodyPr/>
          <a:lstStyle/>
          <a:p>
            <a:pPr eaLnBrk="1" hangingPunct="1"/>
            <a:r>
              <a:rPr lang="en-US" sz="2500" b="1" dirty="0" smtClean="0">
                <a:solidFill>
                  <a:srgbClr val="3333CC"/>
                </a:solidFill>
              </a:rPr>
              <a:t>Summary of CDC/Select Panel</a:t>
            </a:r>
            <a:r>
              <a:rPr lang="en-US" altLang="en-US" sz="2500" b="1" dirty="0" smtClean="0">
                <a:solidFill>
                  <a:srgbClr val="3333CC"/>
                </a:solidFill>
              </a:rPr>
              <a:t>’</a:t>
            </a:r>
            <a:r>
              <a:rPr lang="en-US" sz="2500" b="1" dirty="0" smtClean="0">
                <a:solidFill>
                  <a:srgbClr val="3333CC"/>
                </a:solidFill>
              </a:rPr>
              <a:t>s  </a:t>
            </a:r>
            <a:br>
              <a:rPr lang="en-US" sz="2500" b="1" dirty="0" smtClean="0">
                <a:solidFill>
                  <a:srgbClr val="3333CC"/>
                </a:solidFill>
              </a:rPr>
            </a:br>
            <a:r>
              <a:rPr lang="en-US" sz="2500" b="1" dirty="0" smtClean="0">
                <a:solidFill>
                  <a:srgbClr val="3333CC"/>
                </a:solidFill>
              </a:rPr>
              <a:t>Ten Recommendations to Improve </a:t>
            </a:r>
            <a:br>
              <a:rPr lang="en-US" sz="2500" b="1" dirty="0" smtClean="0">
                <a:solidFill>
                  <a:srgbClr val="3333CC"/>
                </a:solidFill>
              </a:rPr>
            </a:br>
            <a:r>
              <a:rPr lang="en-US" sz="2500" b="1" dirty="0" smtClean="0">
                <a:solidFill>
                  <a:srgbClr val="3333CC"/>
                </a:solidFill>
              </a:rPr>
              <a:t>Preconception Health and Health Care</a:t>
            </a:r>
          </a:p>
        </p:txBody>
      </p:sp>
      <p:sp>
        <p:nvSpPr>
          <p:cNvPr id="38914" name="Rectangle 3"/>
          <p:cNvSpPr>
            <a:spLocks noGrp="1" noChangeArrowheads="1"/>
          </p:cNvSpPr>
          <p:nvPr>
            <p:ph type="body" sz="half" idx="1"/>
          </p:nvPr>
        </p:nvSpPr>
        <p:spPr>
          <a:xfrm>
            <a:off x="457200" y="1752600"/>
            <a:ext cx="3814763" cy="2895600"/>
          </a:xfrm>
        </p:spPr>
        <p:txBody>
          <a:bodyPr/>
          <a:lstStyle/>
          <a:p>
            <a:pPr eaLnBrk="1" hangingPunct="1">
              <a:lnSpc>
                <a:spcPct val="80000"/>
              </a:lnSpc>
              <a:buFont typeface="Wingdings" pitchFamily="2" charset="2"/>
              <a:buNone/>
            </a:pPr>
            <a:r>
              <a:rPr lang="en-US" sz="2400" b="1" dirty="0" smtClean="0">
                <a:solidFill>
                  <a:srgbClr val="3333CC"/>
                </a:solidFill>
              </a:rPr>
              <a:t>Consumer</a:t>
            </a:r>
          </a:p>
          <a:p>
            <a:pPr eaLnBrk="1" hangingPunct="1">
              <a:lnSpc>
                <a:spcPct val="80000"/>
              </a:lnSpc>
              <a:buClr>
                <a:srgbClr val="000000"/>
              </a:buClr>
            </a:pPr>
            <a:r>
              <a:rPr lang="en-US" sz="2400" dirty="0" smtClean="0">
                <a:solidFill>
                  <a:srgbClr val="3333CC"/>
                </a:solidFill>
              </a:rPr>
              <a:t>Individual responsibility across the lifespan</a:t>
            </a:r>
          </a:p>
          <a:p>
            <a:pPr eaLnBrk="1" hangingPunct="1">
              <a:lnSpc>
                <a:spcPct val="80000"/>
              </a:lnSpc>
              <a:buClr>
                <a:srgbClr val="000000"/>
              </a:buClr>
            </a:pPr>
            <a:r>
              <a:rPr lang="en-US" sz="2400" dirty="0" smtClean="0">
                <a:solidFill>
                  <a:srgbClr val="3333CC"/>
                </a:solidFill>
              </a:rPr>
              <a:t>Consumer awareness</a:t>
            </a:r>
          </a:p>
          <a:p>
            <a:pPr eaLnBrk="1" hangingPunct="1">
              <a:lnSpc>
                <a:spcPct val="80000"/>
              </a:lnSpc>
              <a:buClr>
                <a:srgbClr val="000000"/>
              </a:buClr>
              <a:buFontTx/>
              <a:buNone/>
            </a:pPr>
            <a:r>
              <a:rPr lang="en-US" sz="2400" b="1" dirty="0" smtClean="0">
                <a:solidFill>
                  <a:srgbClr val="3333CC"/>
                </a:solidFill>
              </a:rPr>
              <a:t>Clinical</a:t>
            </a:r>
          </a:p>
          <a:p>
            <a:pPr eaLnBrk="1" hangingPunct="1">
              <a:lnSpc>
                <a:spcPct val="80000"/>
              </a:lnSpc>
              <a:buClr>
                <a:srgbClr val="000000"/>
              </a:buClr>
            </a:pPr>
            <a:r>
              <a:rPr lang="en-US" sz="2400" dirty="0" smtClean="0">
                <a:solidFill>
                  <a:srgbClr val="3333CC"/>
                </a:solidFill>
              </a:rPr>
              <a:t>Preventive visits</a:t>
            </a:r>
          </a:p>
          <a:p>
            <a:pPr eaLnBrk="1" hangingPunct="1">
              <a:lnSpc>
                <a:spcPct val="80000"/>
              </a:lnSpc>
              <a:buClr>
                <a:srgbClr val="000000"/>
              </a:buClr>
            </a:pPr>
            <a:r>
              <a:rPr lang="en-US" sz="2400" dirty="0" smtClean="0">
                <a:solidFill>
                  <a:srgbClr val="3333CC"/>
                </a:solidFill>
              </a:rPr>
              <a:t>Interventions for identified risks</a:t>
            </a:r>
          </a:p>
          <a:p>
            <a:pPr eaLnBrk="1" hangingPunct="1">
              <a:lnSpc>
                <a:spcPct val="80000"/>
              </a:lnSpc>
              <a:buClr>
                <a:srgbClr val="000000"/>
              </a:buClr>
            </a:pPr>
            <a:r>
              <a:rPr lang="en-US" sz="2400" dirty="0" err="1" smtClean="0">
                <a:solidFill>
                  <a:srgbClr val="3333CC"/>
                </a:solidFill>
              </a:rPr>
              <a:t>Interconception</a:t>
            </a:r>
            <a:r>
              <a:rPr lang="en-US" sz="2400" dirty="0" smtClean="0">
                <a:solidFill>
                  <a:srgbClr val="3333CC"/>
                </a:solidFill>
              </a:rPr>
              <a:t> care</a:t>
            </a:r>
          </a:p>
          <a:p>
            <a:pPr eaLnBrk="1" hangingPunct="1">
              <a:lnSpc>
                <a:spcPct val="80000"/>
              </a:lnSpc>
              <a:buClr>
                <a:srgbClr val="000000"/>
              </a:buClr>
            </a:pPr>
            <a:r>
              <a:rPr lang="en-US" sz="2400" dirty="0" err="1" smtClean="0">
                <a:solidFill>
                  <a:srgbClr val="3333CC"/>
                </a:solidFill>
              </a:rPr>
              <a:t>Prepregnancy</a:t>
            </a:r>
            <a:r>
              <a:rPr lang="en-US" sz="2400" dirty="0" smtClean="0">
                <a:solidFill>
                  <a:srgbClr val="3333CC"/>
                </a:solidFill>
              </a:rPr>
              <a:t> checkup</a:t>
            </a:r>
          </a:p>
        </p:txBody>
      </p:sp>
      <p:sp>
        <p:nvSpPr>
          <p:cNvPr id="38915" name="Rectangle 4"/>
          <p:cNvSpPr>
            <a:spLocks noGrp="1" noChangeArrowheads="1"/>
          </p:cNvSpPr>
          <p:nvPr>
            <p:ph type="body" sz="half" idx="2"/>
          </p:nvPr>
        </p:nvSpPr>
        <p:spPr>
          <a:xfrm>
            <a:off x="4800600" y="1752600"/>
            <a:ext cx="3810000" cy="4419600"/>
          </a:xfrm>
        </p:spPr>
        <p:txBody>
          <a:bodyPr/>
          <a:lstStyle/>
          <a:p>
            <a:pPr eaLnBrk="1" hangingPunct="1">
              <a:lnSpc>
                <a:spcPct val="90000"/>
              </a:lnSpc>
              <a:buFont typeface="Wingdings" pitchFamily="2" charset="2"/>
              <a:buNone/>
            </a:pPr>
            <a:r>
              <a:rPr lang="en-US" sz="2400" b="1" dirty="0" smtClean="0">
                <a:solidFill>
                  <a:srgbClr val="3333CC"/>
                </a:solidFill>
              </a:rPr>
              <a:t>Financing</a:t>
            </a:r>
          </a:p>
          <a:p>
            <a:pPr eaLnBrk="1" hangingPunct="1">
              <a:lnSpc>
                <a:spcPct val="90000"/>
              </a:lnSpc>
              <a:buClr>
                <a:srgbClr val="000000"/>
              </a:buClr>
            </a:pPr>
            <a:r>
              <a:rPr lang="en-US" sz="2400" dirty="0" smtClean="0">
                <a:solidFill>
                  <a:srgbClr val="3333CC"/>
                </a:solidFill>
              </a:rPr>
              <a:t>Health insurance coverage for women with low incomes</a:t>
            </a:r>
          </a:p>
          <a:p>
            <a:pPr eaLnBrk="1" hangingPunct="1">
              <a:lnSpc>
                <a:spcPct val="90000"/>
              </a:lnSpc>
              <a:buClr>
                <a:srgbClr val="000000"/>
              </a:buClr>
              <a:buFontTx/>
              <a:buNone/>
            </a:pPr>
            <a:r>
              <a:rPr lang="en-US" sz="2400" b="1" dirty="0" smtClean="0">
                <a:solidFill>
                  <a:srgbClr val="3333CC"/>
                </a:solidFill>
              </a:rPr>
              <a:t>Public health Programs and Strategies Research</a:t>
            </a:r>
          </a:p>
          <a:p>
            <a:pPr eaLnBrk="1" hangingPunct="1">
              <a:lnSpc>
                <a:spcPct val="90000"/>
              </a:lnSpc>
              <a:buClr>
                <a:srgbClr val="000000"/>
              </a:buClr>
            </a:pPr>
            <a:r>
              <a:rPr lang="en-US" sz="2400" dirty="0" smtClean="0">
                <a:solidFill>
                  <a:srgbClr val="3333CC"/>
                </a:solidFill>
              </a:rPr>
              <a:t>Surveillance of impact</a:t>
            </a:r>
          </a:p>
          <a:p>
            <a:pPr eaLnBrk="1" hangingPunct="1">
              <a:lnSpc>
                <a:spcPct val="90000"/>
              </a:lnSpc>
              <a:buClr>
                <a:srgbClr val="000000"/>
              </a:buClr>
            </a:pPr>
            <a:r>
              <a:rPr lang="en-US" sz="2400" dirty="0" smtClean="0">
                <a:solidFill>
                  <a:srgbClr val="3333CC"/>
                </a:solidFill>
              </a:rPr>
              <a:t>Increase evidence base</a:t>
            </a:r>
          </a:p>
        </p:txBody>
      </p:sp>
      <p:pic>
        <p:nvPicPr>
          <p:cNvPr id="38916" name="Picture 5" descr="bullet"/>
          <p:cNvPicPr>
            <a:picLocks noChangeAspect="1" noChangeArrowheads="1"/>
          </p:cNvPicPr>
          <p:nvPr/>
        </p:nvPicPr>
        <p:blipFill>
          <a:blip r:embed="rId2"/>
          <a:srcRect/>
          <a:stretch>
            <a:fillRect/>
          </a:stretch>
        </p:blipFill>
        <p:spPr bwMode="auto">
          <a:xfrm>
            <a:off x="457200" y="2133600"/>
            <a:ext cx="355600" cy="328613"/>
          </a:xfrm>
          <a:prstGeom prst="rect">
            <a:avLst/>
          </a:prstGeom>
          <a:noFill/>
          <a:ln w="9525">
            <a:noFill/>
            <a:miter lim="800000"/>
            <a:headEnd/>
            <a:tailEnd/>
          </a:ln>
        </p:spPr>
      </p:pic>
      <p:pic>
        <p:nvPicPr>
          <p:cNvPr id="38917" name="Picture 6" descr="bullet"/>
          <p:cNvPicPr>
            <a:picLocks noChangeAspect="1" noChangeArrowheads="1"/>
          </p:cNvPicPr>
          <p:nvPr/>
        </p:nvPicPr>
        <p:blipFill>
          <a:blip r:embed="rId2"/>
          <a:srcRect/>
          <a:stretch>
            <a:fillRect/>
          </a:stretch>
        </p:blipFill>
        <p:spPr bwMode="auto">
          <a:xfrm>
            <a:off x="457200" y="2819400"/>
            <a:ext cx="355600" cy="328613"/>
          </a:xfrm>
          <a:prstGeom prst="rect">
            <a:avLst/>
          </a:prstGeom>
          <a:noFill/>
          <a:ln w="9525">
            <a:noFill/>
            <a:miter lim="800000"/>
            <a:headEnd/>
            <a:tailEnd/>
          </a:ln>
        </p:spPr>
      </p:pic>
      <p:pic>
        <p:nvPicPr>
          <p:cNvPr id="38918" name="Picture 7" descr="bullet"/>
          <p:cNvPicPr>
            <a:picLocks noChangeAspect="1" noChangeArrowheads="1"/>
          </p:cNvPicPr>
          <p:nvPr/>
        </p:nvPicPr>
        <p:blipFill>
          <a:blip r:embed="rId2"/>
          <a:srcRect/>
          <a:stretch>
            <a:fillRect/>
          </a:stretch>
        </p:blipFill>
        <p:spPr bwMode="auto">
          <a:xfrm>
            <a:off x="457200" y="3505200"/>
            <a:ext cx="355600" cy="328613"/>
          </a:xfrm>
          <a:prstGeom prst="rect">
            <a:avLst/>
          </a:prstGeom>
          <a:noFill/>
          <a:ln w="9525">
            <a:noFill/>
            <a:miter lim="800000"/>
            <a:headEnd/>
            <a:tailEnd/>
          </a:ln>
        </p:spPr>
      </p:pic>
      <p:pic>
        <p:nvPicPr>
          <p:cNvPr id="38919" name="Picture 8" descr="bullet"/>
          <p:cNvPicPr>
            <a:picLocks noChangeAspect="1" noChangeArrowheads="1"/>
          </p:cNvPicPr>
          <p:nvPr/>
        </p:nvPicPr>
        <p:blipFill>
          <a:blip r:embed="rId2"/>
          <a:srcRect/>
          <a:stretch>
            <a:fillRect/>
          </a:stretch>
        </p:blipFill>
        <p:spPr bwMode="auto">
          <a:xfrm>
            <a:off x="457200" y="3886200"/>
            <a:ext cx="355600" cy="328613"/>
          </a:xfrm>
          <a:prstGeom prst="rect">
            <a:avLst/>
          </a:prstGeom>
          <a:noFill/>
          <a:ln w="9525">
            <a:noFill/>
            <a:miter lim="800000"/>
            <a:headEnd/>
            <a:tailEnd/>
          </a:ln>
        </p:spPr>
      </p:pic>
      <p:pic>
        <p:nvPicPr>
          <p:cNvPr id="38920" name="Picture 9" descr="bullet"/>
          <p:cNvPicPr>
            <a:picLocks noChangeAspect="1" noChangeArrowheads="1"/>
          </p:cNvPicPr>
          <p:nvPr/>
        </p:nvPicPr>
        <p:blipFill>
          <a:blip r:embed="rId2"/>
          <a:srcRect/>
          <a:stretch>
            <a:fillRect/>
          </a:stretch>
        </p:blipFill>
        <p:spPr bwMode="auto">
          <a:xfrm>
            <a:off x="457200" y="4495800"/>
            <a:ext cx="355600" cy="328613"/>
          </a:xfrm>
          <a:prstGeom prst="rect">
            <a:avLst/>
          </a:prstGeom>
          <a:noFill/>
          <a:ln w="9525">
            <a:noFill/>
            <a:miter lim="800000"/>
            <a:headEnd/>
            <a:tailEnd/>
          </a:ln>
        </p:spPr>
      </p:pic>
      <p:pic>
        <p:nvPicPr>
          <p:cNvPr id="38921" name="Picture 10" descr="bullet"/>
          <p:cNvPicPr>
            <a:picLocks noChangeAspect="1" noChangeArrowheads="1"/>
          </p:cNvPicPr>
          <p:nvPr/>
        </p:nvPicPr>
        <p:blipFill>
          <a:blip r:embed="rId2"/>
          <a:srcRect/>
          <a:stretch>
            <a:fillRect/>
          </a:stretch>
        </p:blipFill>
        <p:spPr bwMode="auto">
          <a:xfrm>
            <a:off x="457200" y="4876800"/>
            <a:ext cx="355600" cy="328613"/>
          </a:xfrm>
          <a:prstGeom prst="rect">
            <a:avLst/>
          </a:prstGeom>
          <a:noFill/>
          <a:ln w="9525">
            <a:noFill/>
            <a:miter lim="800000"/>
            <a:headEnd/>
            <a:tailEnd/>
          </a:ln>
        </p:spPr>
      </p:pic>
      <p:pic>
        <p:nvPicPr>
          <p:cNvPr id="38922" name="Picture 11" descr="bullet"/>
          <p:cNvPicPr>
            <a:picLocks noChangeAspect="1" noChangeArrowheads="1"/>
          </p:cNvPicPr>
          <p:nvPr/>
        </p:nvPicPr>
        <p:blipFill>
          <a:blip r:embed="rId2"/>
          <a:srcRect/>
          <a:stretch>
            <a:fillRect/>
          </a:stretch>
        </p:blipFill>
        <p:spPr bwMode="auto">
          <a:xfrm>
            <a:off x="4800600" y="2209800"/>
            <a:ext cx="355600" cy="328613"/>
          </a:xfrm>
          <a:prstGeom prst="rect">
            <a:avLst/>
          </a:prstGeom>
          <a:noFill/>
          <a:ln w="9525">
            <a:noFill/>
            <a:miter lim="800000"/>
            <a:headEnd/>
            <a:tailEnd/>
          </a:ln>
        </p:spPr>
      </p:pic>
      <p:pic>
        <p:nvPicPr>
          <p:cNvPr id="38923" name="Picture 14" descr="bullet"/>
          <p:cNvPicPr>
            <a:picLocks noChangeAspect="1" noChangeArrowheads="1"/>
          </p:cNvPicPr>
          <p:nvPr/>
        </p:nvPicPr>
        <p:blipFill>
          <a:blip r:embed="rId2"/>
          <a:srcRect/>
          <a:stretch>
            <a:fillRect/>
          </a:stretch>
        </p:blipFill>
        <p:spPr bwMode="auto">
          <a:xfrm>
            <a:off x="4826000" y="4319587"/>
            <a:ext cx="355600" cy="328613"/>
          </a:xfrm>
          <a:prstGeom prst="rect">
            <a:avLst/>
          </a:prstGeom>
          <a:noFill/>
          <a:ln w="9525">
            <a:noFill/>
            <a:miter lim="800000"/>
            <a:headEnd/>
            <a:tailEnd/>
          </a:ln>
        </p:spPr>
      </p:pic>
      <p:pic>
        <p:nvPicPr>
          <p:cNvPr id="38924" name="Picture 15" descr="bullet"/>
          <p:cNvPicPr>
            <a:picLocks noChangeAspect="1" noChangeArrowheads="1"/>
          </p:cNvPicPr>
          <p:nvPr/>
        </p:nvPicPr>
        <p:blipFill>
          <a:blip r:embed="rId2"/>
          <a:srcRect/>
          <a:stretch>
            <a:fillRect/>
          </a:stretch>
        </p:blipFill>
        <p:spPr bwMode="auto">
          <a:xfrm>
            <a:off x="4826000" y="4724400"/>
            <a:ext cx="355600" cy="328613"/>
          </a:xfrm>
          <a:prstGeom prst="rect">
            <a:avLst/>
          </a:prstGeom>
          <a:noFill/>
          <a:ln w="9525">
            <a:noFill/>
            <a:miter lim="800000"/>
            <a:headEnd/>
            <a:tailEnd/>
          </a:ln>
        </p:spPr>
      </p:pic>
      <p:sp>
        <p:nvSpPr>
          <p:cNvPr id="58384" name="AutoShape 16">
            <a:hlinkClick r:id="" action="ppaction://hlinkshowjump?jump=nextslide"/>
          </p:cNvPr>
          <p:cNvSpPr>
            <a:spLocks noChangeArrowheads="1"/>
          </p:cNvSpPr>
          <p:nvPr/>
        </p:nvSpPr>
        <p:spPr bwMode="auto">
          <a:xfrm>
            <a:off x="8001000" y="5867400"/>
            <a:ext cx="1143000" cy="533400"/>
          </a:xfrm>
          <a:prstGeom prst="rightArrow">
            <a:avLst>
              <a:gd name="adj1" fmla="val 50000"/>
              <a:gd name="adj2" fmla="val 53571"/>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533400"/>
            <a:ext cx="7772400" cy="1143000"/>
          </a:xfrm>
        </p:spPr>
        <p:txBody>
          <a:bodyPr/>
          <a:lstStyle/>
          <a:p>
            <a:pPr eaLnBrk="1" hangingPunct="1"/>
            <a:r>
              <a:rPr lang="en-US" sz="3600" b="1" dirty="0" smtClean="0">
                <a:solidFill>
                  <a:srgbClr val="3333CC"/>
                </a:solidFill>
              </a:rPr>
              <a:t>Physical Activity</a:t>
            </a:r>
          </a:p>
        </p:txBody>
      </p:sp>
      <p:sp>
        <p:nvSpPr>
          <p:cNvPr id="124930" name="Rectangle 3"/>
          <p:cNvSpPr>
            <a:spLocks noGrp="1" noChangeArrowheads="1"/>
          </p:cNvSpPr>
          <p:nvPr>
            <p:ph type="body" idx="1"/>
          </p:nvPr>
        </p:nvSpPr>
        <p:spPr>
          <a:xfrm>
            <a:off x="381000" y="1981200"/>
            <a:ext cx="8534400" cy="4114800"/>
          </a:xfrm>
        </p:spPr>
        <p:txBody>
          <a:bodyPr/>
          <a:lstStyle/>
          <a:p>
            <a:pPr eaLnBrk="1" hangingPunct="1">
              <a:spcBef>
                <a:spcPct val="0"/>
              </a:spcBef>
              <a:buFontTx/>
              <a:buNone/>
            </a:pPr>
            <a:r>
              <a:rPr lang="en-US" sz="2400" dirty="0" smtClean="0">
                <a:solidFill>
                  <a:srgbClr val="3333CC"/>
                </a:solidFill>
              </a:rPr>
              <a:t>All women should be assessed regarding weight-bearing and cardiovascular exercise and be offered recommendations appropriate to their physical abilities.</a:t>
            </a:r>
            <a:endParaRPr lang="en-US" sz="2400" b="1" dirty="0" smtClean="0">
              <a:solidFill>
                <a:srgbClr val="3333CC"/>
              </a:solidFill>
              <a:cs typeface="Arial" pitchFamily="34" charset="0"/>
            </a:endParaRPr>
          </a:p>
          <a:p>
            <a:pPr eaLnBrk="1" hangingPunct="1">
              <a:spcBef>
                <a:spcPct val="0"/>
              </a:spcBef>
              <a:buFontTx/>
              <a:buNone/>
            </a:pPr>
            <a:r>
              <a:rPr lang="en-US" sz="2400" b="1" dirty="0" smtClean="0">
                <a:solidFill>
                  <a:srgbClr val="3333CC"/>
                </a:solidFill>
              </a:rPr>
              <a:t> </a:t>
            </a:r>
          </a:p>
          <a:p>
            <a:pPr eaLnBrk="1" hangingPunct="1">
              <a:spcBef>
                <a:spcPct val="0"/>
              </a:spcBef>
              <a:buFontTx/>
              <a:buNone/>
            </a:pPr>
            <a:endParaRPr lang="en-US" sz="2400" b="1" dirty="0" smtClean="0">
              <a:solidFill>
                <a:srgbClr val="3333CC"/>
              </a:solidFill>
            </a:endParaRPr>
          </a:p>
          <a:p>
            <a:pPr eaLnBrk="1" hangingPunct="1">
              <a:buFontTx/>
              <a:buNone/>
            </a:pPr>
            <a:endParaRPr lang="en-US" sz="2400" b="1" dirty="0" smtClean="0">
              <a:solidFill>
                <a:srgbClr val="3333CC"/>
              </a:solidFill>
            </a:endParaRPr>
          </a:p>
          <a:p>
            <a:pPr eaLnBrk="1" hangingPunct="1">
              <a:buFontTx/>
              <a:buNone/>
            </a:pPr>
            <a:endParaRPr lang="en-US" sz="2400" b="1" dirty="0">
              <a:solidFill>
                <a:srgbClr val="3333CC"/>
              </a:solidFill>
            </a:endParaRPr>
          </a:p>
          <a:p>
            <a:pPr eaLnBrk="1" hangingPunct="1">
              <a:buFontTx/>
              <a:buNone/>
            </a:pPr>
            <a:endParaRPr lang="en-US" sz="2400" b="1" dirty="0" smtClean="0">
              <a:solidFill>
                <a:srgbClr val="3333CC"/>
              </a:solidFill>
            </a:endParaRPr>
          </a:p>
          <a:p>
            <a:pPr eaLnBrk="1" hangingPunct="1">
              <a:lnSpc>
                <a:spcPct val="60000"/>
              </a:lnSpc>
              <a:buFontTx/>
              <a:buNone/>
            </a:pPr>
            <a:endParaRPr lang="en-US" sz="2400" b="1" dirty="0" smtClean="0">
              <a:solidFill>
                <a:srgbClr val="3333CC"/>
              </a:solidFill>
            </a:endParaRPr>
          </a:p>
          <a:p>
            <a:pPr eaLnBrk="1" hangingPunct="1">
              <a:spcBef>
                <a:spcPts val="3024"/>
              </a:spcBef>
              <a:spcAft>
                <a:spcPts val="0"/>
              </a:spcAft>
              <a:buFontTx/>
              <a:buNone/>
            </a:pPr>
            <a:r>
              <a:rPr lang="en-US" sz="2400" b="1" dirty="0">
                <a:solidFill>
                  <a:srgbClr val="3333CC"/>
                </a:solidFill>
              </a:rPr>
              <a:t>	</a:t>
            </a:r>
            <a:r>
              <a:rPr lang="en-US" sz="2400" b="1" dirty="0" smtClean="0">
                <a:solidFill>
                  <a:srgbClr val="3333CC"/>
                </a:solidFill>
              </a:rPr>
              <a:t>	Strength of evidence:  C	  Quality of evidence:   II-2</a:t>
            </a:r>
          </a:p>
          <a:p>
            <a:pPr eaLnBrk="1" hangingPunct="1"/>
            <a:endParaRPr lang="en-US" sz="2400" dirty="0" smtClean="0"/>
          </a:p>
        </p:txBody>
      </p:sp>
      <p:sp>
        <p:nvSpPr>
          <p:cNvPr id="20378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2" name="Picture 1" descr="exerci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276600"/>
            <a:ext cx="4089400" cy="2322319"/>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Calcium</a:t>
            </a:r>
          </a:p>
        </p:txBody>
      </p:sp>
      <p:sp>
        <p:nvSpPr>
          <p:cNvPr id="125954" name="Rectangle 3"/>
          <p:cNvSpPr>
            <a:spLocks noGrp="1" noChangeArrowheads="1"/>
          </p:cNvSpPr>
          <p:nvPr>
            <p:ph type="body" idx="1"/>
          </p:nvPr>
        </p:nvSpPr>
        <p:spPr>
          <a:xfrm>
            <a:off x="381000" y="1981200"/>
            <a:ext cx="8382000" cy="4114800"/>
          </a:xfrm>
        </p:spPr>
        <p:txBody>
          <a:bodyPr/>
          <a:lstStyle/>
          <a:p>
            <a:pPr marL="0" indent="-274320" eaLnBrk="1" hangingPunct="1">
              <a:spcBef>
                <a:spcPts val="0"/>
              </a:spcBef>
              <a:buFontTx/>
              <a:buNone/>
            </a:pPr>
            <a:r>
              <a:rPr lang="en-US" sz="2400" dirty="0" smtClean="0">
                <a:solidFill>
                  <a:srgbClr val="3333CC"/>
                </a:solidFill>
              </a:rPr>
              <a:t>Women of reproductive age should be counseled about </a:t>
            </a:r>
          </a:p>
          <a:p>
            <a:pPr marL="0" indent="-274320" eaLnBrk="1" hangingPunct="1">
              <a:spcBef>
                <a:spcPts val="0"/>
              </a:spcBef>
              <a:buFontTx/>
              <a:buNone/>
            </a:pPr>
            <a:r>
              <a:rPr lang="en-US" sz="2400" dirty="0" smtClean="0">
                <a:solidFill>
                  <a:srgbClr val="3333CC"/>
                </a:solidFill>
              </a:rPr>
              <a:t>	the importance of achieving the recommended 	calcium intake level through diet or supplementation. </a:t>
            </a:r>
          </a:p>
          <a:p>
            <a:pPr marL="0" indent="-274320" eaLnBrk="1" hangingPunct="1">
              <a:spcBef>
                <a:spcPts val="0"/>
              </a:spcBef>
              <a:buFontTx/>
              <a:buNone/>
            </a:pPr>
            <a:endParaRPr lang="en-US" sz="1100" dirty="0" smtClean="0">
              <a:solidFill>
                <a:srgbClr val="3333CC"/>
              </a:solidFill>
            </a:endParaRPr>
          </a:p>
          <a:p>
            <a:pPr marL="0" indent="-274320" eaLnBrk="1" hangingPunct="1">
              <a:spcBef>
                <a:spcPts val="0"/>
              </a:spcBef>
              <a:buFontTx/>
              <a:buNone/>
            </a:pPr>
            <a:r>
              <a:rPr lang="en-US" sz="2400" dirty="0" smtClean="0">
                <a:solidFill>
                  <a:srgbClr val="3333CC"/>
                </a:solidFill>
              </a:rPr>
              <a:t>Calcium supplements should be recommended if dietary 	sources are inadequate.</a:t>
            </a:r>
          </a:p>
          <a:p>
            <a:pPr eaLnBrk="1" hangingPunct="1">
              <a:buFontTx/>
              <a:buNone/>
            </a:pPr>
            <a:endParaRPr lang="en-US" sz="2400" dirty="0" smtClean="0">
              <a:solidFill>
                <a:srgbClr val="3333CC"/>
              </a:solidFill>
            </a:endParaRPr>
          </a:p>
          <a:p>
            <a:pPr eaLnBrk="1" hangingPunct="1">
              <a:buFontTx/>
              <a:buNone/>
            </a:pPr>
            <a:r>
              <a:rPr lang="en-US" sz="2400" b="1" dirty="0" smtClean="0">
                <a:solidFill>
                  <a:srgbClr val="3333CC"/>
                </a:solidFill>
              </a:rPr>
              <a:t>Strength of evidence:  A	  Quality of evidence:   I-b</a:t>
            </a:r>
          </a:p>
        </p:txBody>
      </p:sp>
      <p:sp>
        <p:nvSpPr>
          <p:cNvPr id="208900"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2" name="Picture 1" descr="calc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210" y="0"/>
            <a:ext cx="2430790" cy="1595866"/>
          </a:xfrm>
          <a:prstGeom prst="rect">
            <a:avLst/>
          </a:prstGeom>
        </p:spPr>
      </p:pic>
      <p:pic>
        <p:nvPicPr>
          <p:cNvPr id="3" name="Picture 2" descr="calcium pill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57400" cy="1541064"/>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rgbClr val="3333CC"/>
                </a:solidFill>
              </a:rPr>
              <a:t>Tetanus- Diphtheria- </a:t>
            </a:r>
            <a:r>
              <a:rPr lang="en-US" sz="3600" b="1" dirty="0" err="1" smtClean="0">
                <a:solidFill>
                  <a:srgbClr val="3333CC"/>
                </a:solidFill>
              </a:rPr>
              <a:t>Pertussis</a:t>
            </a:r>
            <a:r>
              <a:rPr lang="en-US" sz="3600" b="1" dirty="0" smtClean="0">
                <a:solidFill>
                  <a:srgbClr val="3333CC"/>
                </a:solidFill>
              </a:rPr>
              <a:t> (</a:t>
            </a:r>
            <a:r>
              <a:rPr lang="en-US" sz="3600" b="1" dirty="0" err="1" smtClean="0">
                <a:solidFill>
                  <a:srgbClr val="3333CC"/>
                </a:solidFill>
              </a:rPr>
              <a:t>Tdap</a:t>
            </a:r>
            <a:r>
              <a:rPr lang="en-US" sz="3600" b="1" dirty="0" smtClean="0">
                <a:solidFill>
                  <a:srgbClr val="3333CC"/>
                </a:solidFill>
              </a:rPr>
              <a:t>) vaccination</a:t>
            </a:r>
          </a:p>
        </p:txBody>
      </p:sp>
      <p:sp>
        <p:nvSpPr>
          <p:cNvPr id="126978" name="Rectangle 3"/>
          <p:cNvSpPr>
            <a:spLocks noGrp="1" noChangeArrowheads="1"/>
          </p:cNvSpPr>
          <p:nvPr>
            <p:ph type="body" idx="1"/>
          </p:nvPr>
        </p:nvSpPr>
        <p:spPr>
          <a:xfrm>
            <a:off x="685800" y="1905000"/>
            <a:ext cx="7772400" cy="4114800"/>
          </a:xfrm>
        </p:spPr>
        <p:txBody>
          <a:bodyPr/>
          <a:lstStyle/>
          <a:p>
            <a:pPr marL="274320" eaLnBrk="1" hangingPunct="1">
              <a:spcBef>
                <a:spcPts val="0"/>
              </a:spcBef>
              <a:buFontTx/>
              <a:buNone/>
            </a:pPr>
            <a:r>
              <a:rPr lang="en-US" sz="2200" dirty="0" smtClean="0">
                <a:solidFill>
                  <a:srgbClr val="3333CC"/>
                </a:solidFill>
              </a:rPr>
              <a:t>Women of reproductive age should be up-to-date for tetanus toxoid, because passive immunity is probably protective against neonatal tetanus. </a:t>
            </a:r>
          </a:p>
          <a:p>
            <a:pPr eaLnBrk="1" hangingPunct="1">
              <a:buFontTx/>
              <a:buNone/>
            </a:pPr>
            <a:r>
              <a:rPr lang="en-US" sz="2200" dirty="0" smtClean="0">
                <a:solidFill>
                  <a:srgbClr val="3333CC"/>
                </a:solidFill>
              </a:rPr>
              <a:t>The </a:t>
            </a:r>
            <a:r>
              <a:rPr lang="en-US" sz="2200" dirty="0">
                <a:solidFill>
                  <a:srgbClr val="3333CC"/>
                </a:solidFill>
              </a:rPr>
              <a:t>tetanus-</a:t>
            </a:r>
            <a:r>
              <a:rPr lang="en-US" sz="2200" dirty="0" smtClean="0">
                <a:solidFill>
                  <a:srgbClr val="3333CC"/>
                </a:solidFill>
              </a:rPr>
              <a:t>diphtheria-pertussis vaccine is recommended for women who might become pregnant or immediately after delivery to avoid complications of pertussis in the newborn infant.</a:t>
            </a:r>
          </a:p>
          <a:p>
            <a:pPr eaLnBrk="1" hangingPunct="1">
              <a:buFontTx/>
              <a:buNone/>
            </a:pPr>
            <a:r>
              <a:rPr lang="en-US" sz="2200" b="1" dirty="0" smtClean="0">
                <a:solidFill>
                  <a:srgbClr val="3333CC"/>
                </a:solidFill>
              </a:rPr>
              <a:t>Strength of evidence:  B        Quality of evidence: III</a:t>
            </a:r>
          </a:p>
          <a:p>
            <a:pPr eaLnBrk="1" hangingPunct="1">
              <a:buFontTx/>
              <a:buNone/>
            </a:pPr>
            <a:endParaRPr lang="en-US" sz="900" b="1" dirty="0">
              <a:solidFill>
                <a:srgbClr val="3333CC"/>
              </a:solidFill>
            </a:endParaRPr>
          </a:p>
          <a:p>
            <a:pPr eaLnBrk="1" hangingPunct="1">
              <a:lnSpc>
                <a:spcPct val="90000"/>
              </a:lnSpc>
              <a:buFontTx/>
              <a:buNone/>
            </a:pPr>
            <a:r>
              <a:rPr lang="en-US" sz="2200" dirty="0" smtClean="0">
                <a:solidFill>
                  <a:srgbClr val="3333CC"/>
                </a:solidFill>
              </a:rPr>
              <a:t>Pertussis outbreaks have become more frequent in recent years, increasing the odds of infection for both women and their babies. </a:t>
            </a:r>
            <a:endParaRPr lang="en-US" sz="2200" dirty="0" smtClean="0"/>
          </a:p>
        </p:txBody>
      </p:sp>
      <p:sp>
        <p:nvSpPr>
          <p:cNvPr id="209924"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Alcohol</a:t>
            </a:r>
          </a:p>
        </p:txBody>
      </p:sp>
      <p:sp>
        <p:nvSpPr>
          <p:cNvPr id="223237" name="Rectangle 5"/>
          <p:cNvSpPr>
            <a:spLocks noChangeArrowheads="1"/>
          </p:cNvSpPr>
          <p:nvPr/>
        </p:nvSpPr>
        <p:spPr bwMode="auto">
          <a:xfrm>
            <a:off x="533400" y="1905000"/>
            <a:ext cx="60960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r>
              <a:rPr lang="en-US" sz="2400" b="0" dirty="0">
                <a:solidFill>
                  <a:srgbClr val="3333CC"/>
                </a:solidFill>
              </a:rPr>
              <a:t>All women of childbearing age should be screened for alcohol </a:t>
            </a:r>
            <a:r>
              <a:rPr lang="en-US" sz="2400" b="0" dirty="0" smtClean="0">
                <a:solidFill>
                  <a:srgbClr val="3333CC"/>
                </a:solidFill>
              </a:rPr>
              <a:t>use. </a:t>
            </a:r>
          </a:p>
          <a:p>
            <a:pPr marL="457200" indent="-457200"/>
            <a:r>
              <a:rPr lang="en-US" sz="2400" b="0" dirty="0">
                <a:solidFill>
                  <a:srgbClr val="3333CC"/>
                </a:solidFill>
              </a:rPr>
              <a:t>B</a:t>
            </a:r>
            <a:r>
              <a:rPr lang="en-US" sz="2400" b="0" dirty="0" smtClean="0">
                <a:solidFill>
                  <a:srgbClr val="3333CC"/>
                </a:solidFill>
              </a:rPr>
              <a:t>rief </a:t>
            </a:r>
            <a:r>
              <a:rPr lang="en-US" sz="2400" b="0" dirty="0">
                <a:solidFill>
                  <a:srgbClr val="3333CC"/>
                </a:solidFill>
              </a:rPr>
              <a:t>interventions should be provided in primary care </a:t>
            </a:r>
            <a:r>
              <a:rPr lang="en-US" sz="2400" b="0" dirty="0" smtClean="0">
                <a:solidFill>
                  <a:srgbClr val="3333CC"/>
                </a:solidFill>
              </a:rPr>
              <a:t>settings, which include </a:t>
            </a:r>
            <a:r>
              <a:rPr lang="en-US" sz="2400" b="0" dirty="0">
                <a:solidFill>
                  <a:srgbClr val="3333CC"/>
                </a:solidFill>
              </a:rPr>
              <a:t>advice regarding the potential for adverse health outcomes (for the woman and for any pregnancies she may conceive).</a:t>
            </a:r>
          </a:p>
          <a:p>
            <a:endParaRPr lang="en-US" sz="2400" b="0" dirty="0">
              <a:solidFill>
                <a:srgbClr val="3333CC"/>
              </a:solidFill>
            </a:endParaRPr>
          </a:p>
          <a:p>
            <a:r>
              <a:rPr lang="en-US" sz="2400" dirty="0">
                <a:solidFill>
                  <a:srgbClr val="3333CC"/>
                </a:solidFill>
              </a:rPr>
              <a:t>Strength of evidence:  B	</a:t>
            </a:r>
            <a:r>
              <a:rPr lang="en-US" sz="2400" dirty="0" smtClean="0">
                <a:solidFill>
                  <a:srgbClr val="3333CC"/>
                </a:solidFill>
              </a:rPr>
              <a:t>        Quality </a:t>
            </a:r>
            <a:r>
              <a:rPr lang="en-US" sz="2400" dirty="0">
                <a:solidFill>
                  <a:srgbClr val="3333CC"/>
                </a:solidFill>
              </a:rPr>
              <a:t>I-a</a:t>
            </a:r>
          </a:p>
          <a:p>
            <a:pPr>
              <a:spcBef>
                <a:spcPct val="50000"/>
              </a:spcBef>
            </a:pPr>
            <a:endParaRPr lang="en-US" sz="2800" b="0" dirty="0">
              <a:solidFill>
                <a:srgbClr val="3333CC"/>
              </a:solidFill>
            </a:endParaRPr>
          </a:p>
        </p:txBody>
      </p:sp>
      <p:sp>
        <p:nvSpPr>
          <p:cNvPr id="223238" name="AutoShape 6">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2" name="Picture 1" descr="alcoh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221" y="2438400"/>
            <a:ext cx="2497779" cy="2248001"/>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152400"/>
            <a:ext cx="7772400" cy="1143000"/>
          </a:xfrm>
        </p:spPr>
        <p:txBody>
          <a:bodyPr/>
          <a:lstStyle/>
          <a:p>
            <a:pPr eaLnBrk="1" hangingPunct="1">
              <a:defRPr/>
            </a:pPr>
            <a:r>
              <a:rPr lang="en-US" sz="3600" b="1" dirty="0" smtClean="0">
                <a:solidFill>
                  <a:srgbClr val="3333CC"/>
                </a:solidFill>
              </a:rPr>
              <a:t>Prescription Medications</a:t>
            </a:r>
          </a:p>
        </p:txBody>
      </p:sp>
      <p:sp>
        <p:nvSpPr>
          <p:cNvPr id="130050" name="Rectangle 3"/>
          <p:cNvSpPr>
            <a:spLocks noGrp="1" noChangeArrowheads="1"/>
          </p:cNvSpPr>
          <p:nvPr>
            <p:ph type="body" idx="1"/>
          </p:nvPr>
        </p:nvSpPr>
        <p:spPr/>
        <p:txBody>
          <a:bodyPr/>
          <a:lstStyle/>
          <a:p>
            <a:pPr eaLnBrk="1" hangingPunct="1">
              <a:lnSpc>
                <a:spcPct val="80000"/>
              </a:lnSpc>
              <a:spcBef>
                <a:spcPts val="600"/>
              </a:spcBef>
            </a:pPr>
            <a:r>
              <a:rPr lang="en-US" sz="2400" dirty="0" smtClean="0">
                <a:solidFill>
                  <a:srgbClr val="3333CC"/>
                </a:solidFill>
              </a:rPr>
              <a:t>Azathioprine is categorized by the FDA as a Category D drug </a:t>
            </a:r>
            <a:r>
              <a:rPr lang="en-US" sz="1800" dirty="0" smtClean="0">
                <a:solidFill>
                  <a:srgbClr val="3333CC"/>
                </a:solidFill>
              </a:rPr>
              <a:t>(click </a:t>
            </a:r>
            <a:r>
              <a:rPr lang="en-US" sz="1800" u="sng" dirty="0" smtClean="0">
                <a:solidFill>
                  <a:srgbClr val="3333CC"/>
                </a:solidFill>
                <a:hlinkClick r:id="rId2" action="ppaction://hlinksldjump"/>
              </a:rPr>
              <a:t>here</a:t>
            </a:r>
            <a:r>
              <a:rPr lang="en-US" sz="1800" dirty="0" smtClean="0">
                <a:solidFill>
                  <a:srgbClr val="3333CC"/>
                </a:solidFill>
              </a:rPr>
              <a:t> for definitions of categories)</a:t>
            </a:r>
          </a:p>
          <a:p>
            <a:pPr eaLnBrk="1" hangingPunct="1">
              <a:lnSpc>
                <a:spcPct val="80000"/>
              </a:lnSpc>
              <a:spcBef>
                <a:spcPts val="600"/>
              </a:spcBef>
            </a:pPr>
            <a:r>
              <a:rPr lang="en-US" sz="2400" dirty="0" smtClean="0">
                <a:solidFill>
                  <a:srgbClr val="3333CC"/>
                </a:solidFill>
              </a:rPr>
              <a:t>Category D drugs are associated with risk to the fetus but potential benefits may outweigh risks.</a:t>
            </a:r>
          </a:p>
          <a:p>
            <a:pPr eaLnBrk="1" hangingPunct="1">
              <a:lnSpc>
                <a:spcPct val="80000"/>
              </a:lnSpc>
              <a:spcBef>
                <a:spcPts val="600"/>
              </a:spcBef>
            </a:pPr>
            <a:r>
              <a:rPr lang="en-US" sz="2400" dirty="0" smtClean="0">
                <a:solidFill>
                  <a:srgbClr val="3333CC"/>
                </a:solidFill>
              </a:rPr>
              <a:t>Women should discuss their desires to become pregnant with the prescribing clinician and explore options to minimize exposure to potentially harmful medications while maximizing their own health status</a:t>
            </a:r>
          </a:p>
          <a:p>
            <a:pPr eaLnBrk="1" hangingPunct="1">
              <a:lnSpc>
                <a:spcPct val="80000"/>
              </a:lnSpc>
              <a:spcBef>
                <a:spcPts val="600"/>
              </a:spcBef>
            </a:pPr>
            <a:r>
              <a:rPr lang="en-US" sz="2400" dirty="0" smtClean="0">
                <a:solidFill>
                  <a:srgbClr val="3333CC"/>
                </a:solidFill>
              </a:rPr>
              <a:t>Women should be specifically advised to </a:t>
            </a:r>
            <a:r>
              <a:rPr lang="en-US" sz="2400" b="1" dirty="0" smtClean="0">
                <a:solidFill>
                  <a:srgbClr val="3333CC"/>
                </a:solidFill>
              </a:rPr>
              <a:t>never </a:t>
            </a:r>
            <a:r>
              <a:rPr lang="en-US" sz="2400" dirty="0" smtClean="0">
                <a:solidFill>
                  <a:srgbClr val="3333CC"/>
                </a:solidFill>
              </a:rPr>
              <a:t>stop a medication without consultation with the prescribing clinician</a:t>
            </a:r>
          </a:p>
        </p:txBody>
      </p:sp>
      <p:pic>
        <p:nvPicPr>
          <p:cNvPr id="130051" name="Picture 4" descr="bullet"/>
          <p:cNvPicPr>
            <a:picLocks noChangeAspect="1" noChangeArrowheads="1"/>
          </p:cNvPicPr>
          <p:nvPr/>
        </p:nvPicPr>
        <p:blipFill>
          <a:blip r:embed="rId3"/>
          <a:srcRect/>
          <a:stretch>
            <a:fillRect/>
          </a:stretch>
        </p:blipFill>
        <p:spPr bwMode="auto">
          <a:xfrm>
            <a:off x="685800" y="1981200"/>
            <a:ext cx="355600" cy="328613"/>
          </a:xfrm>
          <a:prstGeom prst="rect">
            <a:avLst/>
          </a:prstGeom>
          <a:noFill/>
          <a:ln w="9525">
            <a:noFill/>
            <a:miter lim="800000"/>
            <a:headEnd/>
            <a:tailEnd/>
          </a:ln>
        </p:spPr>
      </p:pic>
      <p:pic>
        <p:nvPicPr>
          <p:cNvPr id="130052" name="Picture 5" descr="bullet"/>
          <p:cNvPicPr>
            <a:picLocks noChangeAspect="1" noChangeArrowheads="1"/>
          </p:cNvPicPr>
          <p:nvPr/>
        </p:nvPicPr>
        <p:blipFill>
          <a:blip r:embed="rId3"/>
          <a:srcRect/>
          <a:stretch>
            <a:fillRect/>
          </a:stretch>
        </p:blipFill>
        <p:spPr bwMode="auto">
          <a:xfrm>
            <a:off x="685800" y="2667000"/>
            <a:ext cx="355600" cy="328613"/>
          </a:xfrm>
          <a:prstGeom prst="rect">
            <a:avLst/>
          </a:prstGeom>
          <a:noFill/>
          <a:ln w="9525">
            <a:noFill/>
            <a:miter lim="800000"/>
            <a:headEnd/>
            <a:tailEnd/>
          </a:ln>
        </p:spPr>
      </p:pic>
      <p:pic>
        <p:nvPicPr>
          <p:cNvPr id="130053" name="Picture 6" descr="bullet"/>
          <p:cNvPicPr>
            <a:picLocks noChangeAspect="1" noChangeArrowheads="1"/>
          </p:cNvPicPr>
          <p:nvPr/>
        </p:nvPicPr>
        <p:blipFill>
          <a:blip r:embed="rId3"/>
          <a:srcRect/>
          <a:stretch>
            <a:fillRect/>
          </a:stretch>
        </p:blipFill>
        <p:spPr bwMode="auto">
          <a:xfrm>
            <a:off x="685800" y="3352800"/>
            <a:ext cx="355600" cy="328613"/>
          </a:xfrm>
          <a:prstGeom prst="rect">
            <a:avLst/>
          </a:prstGeom>
          <a:noFill/>
          <a:ln w="9525">
            <a:noFill/>
            <a:miter lim="800000"/>
            <a:headEnd/>
            <a:tailEnd/>
          </a:ln>
        </p:spPr>
      </p:pic>
      <p:pic>
        <p:nvPicPr>
          <p:cNvPr id="130054" name="Picture 7" descr="bullet"/>
          <p:cNvPicPr>
            <a:picLocks noChangeAspect="1" noChangeArrowheads="1"/>
          </p:cNvPicPr>
          <p:nvPr/>
        </p:nvPicPr>
        <p:blipFill>
          <a:blip r:embed="rId3"/>
          <a:srcRect/>
          <a:stretch>
            <a:fillRect/>
          </a:stretch>
        </p:blipFill>
        <p:spPr bwMode="auto">
          <a:xfrm>
            <a:off x="685800" y="4572000"/>
            <a:ext cx="355600" cy="328613"/>
          </a:xfrm>
          <a:prstGeom prst="rect">
            <a:avLst/>
          </a:prstGeom>
          <a:noFill/>
          <a:ln w="9525">
            <a:noFill/>
            <a:miter lim="800000"/>
            <a:headEnd/>
            <a:tailEnd/>
          </a:ln>
        </p:spPr>
      </p:pic>
      <p:sp>
        <p:nvSpPr>
          <p:cNvPr id="219144" name="AutoShape 8">
            <a:hlinkClick r:id="rId4"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pic>
        <p:nvPicPr>
          <p:cNvPr id="2" name="Picture 1" descr="pill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377" y="152400"/>
            <a:ext cx="1717623" cy="1143000"/>
          </a:xfrm>
          <a:prstGeom prst="rect">
            <a:avLst/>
          </a:prstGeom>
        </p:spPr>
      </p:pic>
      <p:pic>
        <p:nvPicPr>
          <p:cNvPr id="11" name="Picture 10" descr="pill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 y="152400"/>
            <a:ext cx="1717623" cy="1143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FDA Drug Categories</a:t>
            </a:r>
          </a:p>
        </p:txBody>
      </p:sp>
      <p:sp>
        <p:nvSpPr>
          <p:cNvPr id="131074" name="Rectangle 3"/>
          <p:cNvSpPr>
            <a:spLocks noGrp="1" noChangeArrowheads="1"/>
          </p:cNvSpPr>
          <p:nvPr>
            <p:ph type="body" idx="1"/>
          </p:nvPr>
        </p:nvSpPr>
        <p:spPr>
          <a:xfrm>
            <a:off x="1371600" y="1981200"/>
            <a:ext cx="7772400" cy="4114800"/>
          </a:xfrm>
        </p:spPr>
        <p:txBody>
          <a:bodyPr/>
          <a:lstStyle/>
          <a:p>
            <a:pPr marL="0" indent="0" eaLnBrk="1" hangingPunct="1">
              <a:buFontTx/>
              <a:buNone/>
            </a:pPr>
            <a:r>
              <a:rPr lang="en-US" altLang="ja-JP" sz="2800" b="1" dirty="0" smtClean="0">
                <a:solidFill>
                  <a:srgbClr val="3333CC"/>
                </a:solidFill>
              </a:rPr>
              <a:t>A</a:t>
            </a:r>
            <a:r>
              <a:rPr lang="en-US" altLang="ja-JP" sz="2800" dirty="0" smtClean="0">
                <a:solidFill>
                  <a:srgbClr val="3333CC"/>
                </a:solidFill>
              </a:rPr>
              <a:t> - Controlled studies show no risk </a:t>
            </a:r>
          </a:p>
          <a:p>
            <a:pPr marL="0" indent="0" eaLnBrk="1" hangingPunct="1">
              <a:buFontTx/>
              <a:buNone/>
            </a:pPr>
            <a:r>
              <a:rPr lang="en-US" altLang="ja-JP" sz="2800" b="1" dirty="0" smtClean="0">
                <a:solidFill>
                  <a:srgbClr val="3333CC"/>
                </a:solidFill>
              </a:rPr>
              <a:t>B</a:t>
            </a:r>
            <a:r>
              <a:rPr lang="en-US" altLang="ja-JP" sz="2800" dirty="0" smtClean="0">
                <a:solidFill>
                  <a:srgbClr val="3333CC"/>
                </a:solidFill>
              </a:rPr>
              <a:t> - No evidence of risk in humans</a:t>
            </a:r>
          </a:p>
          <a:p>
            <a:pPr marL="0" indent="0" eaLnBrk="1" hangingPunct="1">
              <a:buFontTx/>
              <a:buNone/>
            </a:pPr>
            <a:r>
              <a:rPr lang="en-US" altLang="ja-JP" sz="2800" b="1" dirty="0" smtClean="0">
                <a:solidFill>
                  <a:srgbClr val="3333CC"/>
                </a:solidFill>
              </a:rPr>
              <a:t>C</a:t>
            </a:r>
            <a:r>
              <a:rPr lang="en-US" altLang="ja-JP" sz="2800" dirty="0" smtClean="0">
                <a:solidFill>
                  <a:srgbClr val="3333CC"/>
                </a:solidFill>
              </a:rPr>
              <a:t> - Risk cannot be ruled out</a:t>
            </a:r>
          </a:p>
          <a:p>
            <a:pPr marL="0" indent="0" eaLnBrk="1" hangingPunct="1">
              <a:buFontTx/>
              <a:buNone/>
            </a:pPr>
            <a:r>
              <a:rPr lang="en-US" altLang="ja-JP" sz="2800" b="1" dirty="0" smtClean="0">
                <a:solidFill>
                  <a:srgbClr val="3333CC"/>
                </a:solidFill>
              </a:rPr>
              <a:t>D</a:t>
            </a:r>
            <a:r>
              <a:rPr lang="en-US" altLang="ja-JP" sz="2800" dirty="0" smtClean="0">
                <a:solidFill>
                  <a:srgbClr val="3333CC"/>
                </a:solidFill>
              </a:rPr>
              <a:t> - Positive evidence of risk exists</a:t>
            </a:r>
          </a:p>
          <a:p>
            <a:pPr marL="0" indent="0" eaLnBrk="1" hangingPunct="1">
              <a:buFontTx/>
              <a:buNone/>
            </a:pPr>
            <a:r>
              <a:rPr lang="en-US" altLang="ja-JP" sz="2800" b="1" dirty="0" smtClean="0">
                <a:solidFill>
                  <a:srgbClr val="3333CC"/>
                </a:solidFill>
              </a:rPr>
              <a:t>X</a:t>
            </a:r>
            <a:r>
              <a:rPr lang="en-US" altLang="ja-JP" sz="2800" dirty="0" smtClean="0">
                <a:solidFill>
                  <a:srgbClr val="3333CC"/>
                </a:solidFill>
              </a:rPr>
              <a:t> - Contraindicated in pregnancy </a:t>
            </a:r>
            <a:endParaRPr lang="en-US" sz="2800" dirty="0" smtClean="0">
              <a:solidFill>
                <a:srgbClr val="3333CC"/>
              </a:solidFill>
            </a:endParaRPr>
          </a:p>
        </p:txBody>
      </p:sp>
      <p:sp>
        <p:nvSpPr>
          <p:cNvPr id="220169" name="AutoShape 9">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3333CC"/>
                </a:solidFill>
              </a:rPr>
              <a:t>Family History of </a:t>
            </a:r>
            <a:br>
              <a:rPr lang="en-US" sz="3600" b="1" dirty="0" smtClean="0">
                <a:solidFill>
                  <a:srgbClr val="3333CC"/>
                </a:solidFill>
              </a:rPr>
            </a:br>
            <a:r>
              <a:rPr lang="en-US" sz="3600" b="1" dirty="0" smtClean="0">
                <a:solidFill>
                  <a:srgbClr val="3333CC"/>
                </a:solidFill>
              </a:rPr>
              <a:t>Mental Retardation</a:t>
            </a:r>
          </a:p>
        </p:txBody>
      </p:sp>
      <p:sp>
        <p:nvSpPr>
          <p:cNvPr id="132098" name="Rectangle 3"/>
          <p:cNvSpPr>
            <a:spLocks noGrp="1" noChangeArrowheads="1"/>
          </p:cNvSpPr>
          <p:nvPr>
            <p:ph type="body" idx="1"/>
          </p:nvPr>
        </p:nvSpPr>
        <p:spPr/>
        <p:txBody>
          <a:bodyPr/>
          <a:lstStyle/>
          <a:p>
            <a:pPr eaLnBrk="1" hangingPunct="1">
              <a:buFontTx/>
              <a:buNone/>
            </a:pPr>
            <a:r>
              <a:rPr lang="en-US" sz="2400" dirty="0" smtClean="0">
                <a:solidFill>
                  <a:srgbClr val="3333CC"/>
                </a:solidFill>
              </a:rPr>
              <a:t>Individuals identified as having a family history of developmental delay, congenital anomalies, or other genetic disorders should be offered a referral to an appropriate specialist to better quantify the risk to a potential pregnancy.</a:t>
            </a:r>
          </a:p>
          <a:p>
            <a:pPr eaLnBrk="1" hangingPunct="1"/>
            <a:endParaRPr lang="en-US" dirty="0" smtClean="0">
              <a:solidFill>
                <a:srgbClr val="3333CC"/>
              </a:solidFill>
            </a:endParaRPr>
          </a:p>
          <a:p>
            <a:pPr eaLnBrk="1" hangingPunct="1">
              <a:buFontTx/>
              <a:buNone/>
            </a:pPr>
            <a:r>
              <a:rPr lang="en-US" sz="2400" b="1" dirty="0" smtClean="0">
                <a:solidFill>
                  <a:srgbClr val="3333CC"/>
                </a:solidFill>
              </a:rPr>
              <a:t>Strength of evidence:  B	  Quality of evidence: II-3</a:t>
            </a:r>
          </a:p>
        </p:txBody>
      </p:sp>
      <p:sp>
        <p:nvSpPr>
          <p:cNvPr id="221188" name="AutoShape 4">
            <a:hlinkClick r:id="rId2" action="ppaction://hlinksldjump"/>
          </p:cNvPr>
          <p:cNvSpPr>
            <a:spLocks noChangeArrowheads="1"/>
          </p:cNvSpPr>
          <p:nvPr/>
        </p:nvSpPr>
        <p:spPr bwMode="auto">
          <a:xfrm>
            <a:off x="0" y="5867400"/>
            <a:ext cx="1216025" cy="530225"/>
          </a:xfrm>
          <a:prstGeom prst="leftArrow">
            <a:avLst>
              <a:gd name="adj1" fmla="val 50000"/>
              <a:gd name="adj2" fmla="val 57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Back</a:t>
            </a:r>
            <a:r>
              <a:rPr lang="en-US" b="0">
                <a:latin typeface="Garamond" charset="0"/>
                <a:ea typeface="ＭＳ Ｐゴシック" charset="0"/>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381000"/>
            <a:ext cx="7772400" cy="1143000"/>
          </a:xfrm>
        </p:spPr>
        <p:txBody>
          <a:bodyPr/>
          <a:lstStyle/>
          <a:p>
            <a:pPr eaLnBrk="1" hangingPunct="1"/>
            <a:r>
              <a:rPr lang="en-US" sz="4000" b="1" dirty="0" smtClean="0">
                <a:solidFill>
                  <a:srgbClr val="3333CC"/>
                </a:solidFill>
              </a:rPr>
              <a:t>Case Study 2:  Jasmine</a:t>
            </a:r>
          </a:p>
        </p:txBody>
      </p:sp>
      <p:sp>
        <p:nvSpPr>
          <p:cNvPr id="133122" name="Rectangle 3"/>
          <p:cNvSpPr>
            <a:spLocks noGrp="1" noChangeArrowheads="1"/>
          </p:cNvSpPr>
          <p:nvPr>
            <p:ph type="body" idx="1"/>
          </p:nvPr>
        </p:nvSpPr>
        <p:spPr/>
        <p:txBody>
          <a:bodyPr/>
          <a:lstStyle/>
          <a:p>
            <a:pPr eaLnBrk="1" hangingPunct="1">
              <a:buFontTx/>
              <a:buNone/>
            </a:pPr>
            <a:r>
              <a:rPr lang="en-US" sz="2800" dirty="0" smtClean="0">
                <a:solidFill>
                  <a:srgbClr val="3333CC"/>
                </a:solidFill>
              </a:rPr>
              <a:t>Jasmine is a 29 year old presenting for  her postpartum exam.</a:t>
            </a:r>
          </a:p>
        </p:txBody>
      </p:sp>
      <p:sp>
        <p:nvSpPr>
          <p:cNvPr id="190468" name="AutoShape 4">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pic>
        <p:nvPicPr>
          <p:cNvPr id="5" name="Picture 4" descr="patient-chart.jpg"/>
          <p:cNvPicPr>
            <a:picLocks noChangeAspect="1"/>
          </p:cNvPicPr>
          <p:nvPr/>
        </p:nvPicPr>
        <p:blipFill>
          <a:blip r:embed="rId2"/>
          <a:stretch>
            <a:fillRect/>
          </a:stretch>
        </p:blipFill>
        <p:spPr>
          <a:xfrm>
            <a:off x="2362200" y="3200400"/>
            <a:ext cx="4458169" cy="2984394"/>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rgbClr val="3333CC"/>
                </a:solidFill>
              </a:rPr>
              <a:t>Reproductive history</a:t>
            </a:r>
          </a:p>
        </p:txBody>
      </p:sp>
      <p:sp>
        <p:nvSpPr>
          <p:cNvPr id="134146" name="Rectangle 3"/>
          <p:cNvSpPr>
            <a:spLocks noGrp="1" noChangeArrowheads="1"/>
          </p:cNvSpPr>
          <p:nvPr>
            <p:ph type="body" idx="1"/>
          </p:nvPr>
        </p:nvSpPr>
        <p:spPr/>
        <p:txBody>
          <a:bodyPr/>
          <a:lstStyle/>
          <a:p>
            <a:pPr eaLnBrk="1" hangingPunct="1">
              <a:lnSpc>
                <a:spcPct val="80000"/>
              </a:lnSpc>
            </a:pPr>
            <a:r>
              <a:rPr lang="en-US" sz="2400" smtClean="0">
                <a:solidFill>
                  <a:srgbClr val="3333CC"/>
                </a:solidFill>
              </a:rPr>
              <a:t>G2P1011</a:t>
            </a:r>
          </a:p>
          <a:p>
            <a:pPr eaLnBrk="1" hangingPunct="1">
              <a:lnSpc>
                <a:spcPct val="80000"/>
              </a:lnSpc>
            </a:pPr>
            <a:r>
              <a:rPr lang="en-US" sz="2400" smtClean="0">
                <a:solidFill>
                  <a:srgbClr val="3333CC"/>
                </a:solidFill>
              </a:rPr>
              <a:t>First pregnancy ended 2 years ago with SAB at 9 wks GA;</a:t>
            </a:r>
          </a:p>
          <a:p>
            <a:pPr eaLnBrk="1" hangingPunct="1">
              <a:lnSpc>
                <a:spcPct val="80000"/>
              </a:lnSpc>
            </a:pPr>
            <a:r>
              <a:rPr lang="en-US" sz="2400" smtClean="0">
                <a:solidFill>
                  <a:srgbClr val="3333CC"/>
                </a:solidFill>
              </a:rPr>
              <a:t>Last pregnancy ended 7 weeks ago with a spontaneous vaginal delivery at 38 wks GA of a 3890 gm male infant;</a:t>
            </a:r>
          </a:p>
          <a:p>
            <a:pPr eaLnBrk="1" hangingPunct="1">
              <a:lnSpc>
                <a:spcPct val="80000"/>
              </a:lnSpc>
            </a:pPr>
            <a:r>
              <a:rPr lang="en-US" sz="2400" smtClean="0">
                <a:solidFill>
                  <a:srgbClr val="3333CC"/>
                </a:solidFill>
              </a:rPr>
              <a:t>Last pregnancy complicated by GDM which was controlled with insulin.</a:t>
            </a:r>
          </a:p>
          <a:p>
            <a:pPr eaLnBrk="1" hangingPunct="1">
              <a:lnSpc>
                <a:spcPct val="80000"/>
              </a:lnSpc>
            </a:pPr>
            <a:r>
              <a:rPr lang="en-US" sz="2400" smtClean="0">
                <a:solidFill>
                  <a:srgbClr val="3333CC"/>
                </a:solidFill>
              </a:rPr>
              <a:t>Exclusively breastfeeding and plans to pump when returns to work.</a:t>
            </a:r>
          </a:p>
        </p:txBody>
      </p:sp>
      <p:pic>
        <p:nvPicPr>
          <p:cNvPr id="134147" name="Picture 4" descr="bullet"/>
          <p:cNvPicPr>
            <a:picLocks noChangeAspect="1" noChangeArrowheads="1"/>
          </p:cNvPicPr>
          <p:nvPr/>
        </p:nvPicPr>
        <p:blipFill>
          <a:blip r:embed="rId2"/>
          <a:srcRect/>
          <a:stretch>
            <a:fillRect/>
          </a:stretch>
        </p:blipFill>
        <p:spPr bwMode="auto">
          <a:xfrm>
            <a:off x="685800" y="1981200"/>
            <a:ext cx="355600" cy="328613"/>
          </a:xfrm>
          <a:prstGeom prst="rect">
            <a:avLst/>
          </a:prstGeom>
          <a:noFill/>
          <a:ln w="9525">
            <a:noFill/>
            <a:miter lim="800000"/>
            <a:headEnd/>
            <a:tailEnd/>
          </a:ln>
        </p:spPr>
      </p:pic>
      <p:pic>
        <p:nvPicPr>
          <p:cNvPr id="134148" name="Picture 5" descr="bullet"/>
          <p:cNvPicPr>
            <a:picLocks noChangeAspect="1" noChangeArrowheads="1"/>
          </p:cNvPicPr>
          <p:nvPr/>
        </p:nvPicPr>
        <p:blipFill>
          <a:blip r:embed="rId2"/>
          <a:srcRect/>
          <a:stretch>
            <a:fillRect/>
          </a:stretch>
        </p:blipFill>
        <p:spPr bwMode="auto">
          <a:xfrm>
            <a:off x="685800" y="2438400"/>
            <a:ext cx="355600" cy="328613"/>
          </a:xfrm>
          <a:prstGeom prst="rect">
            <a:avLst/>
          </a:prstGeom>
          <a:noFill/>
          <a:ln w="9525">
            <a:noFill/>
            <a:miter lim="800000"/>
            <a:headEnd/>
            <a:tailEnd/>
          </a:ln>
        </p:spPr>
      </p:pic>
      <p:pic>
        <p:nvPicPr>
          <p:cNvPr id="134149" name="Picture 6" descr="bullet"/>
          <p:cNvPicPr>
            <a:picLocks noChangeAspect="1" noChangeArrowheads="1"/>
          </p:cNvPicPr>
          <p:nvPr/>
        </p:nvPicPr>
        <p:blipFill>
          <a:blip r:embed="rId2"/>
          <a:srcRect/>
          <a:stretch>
            <a:fillRect/>
          </a:stretch>
        </p:blipFill>
        <p:spPr bwMode="auto">
          <a:xfrm>
            <a:off x="685800" y="3048000"/>
            <a:ext cx="355600" cy="328613"/>
          </a:xfrm>
          <a:prstGeom prst="rect">
            <a:avLst/>
          </a:prstGeom>
          <a:noFill/>
          <a:ln w="9525">
            <a:noFill/>
            <a:miter lim="800000"/>
            <a:headEnd/>
            <a:tailEnd/>
          </a:ln>
        </p:spPr>
      </p:pic>
      <p:pic>
        <p:nvPicPr>
          <p:cNvPr id="134150" name="Picture 7" descr="bullet"/>
          <p:cNvPicPr>
            <a:picLocks noChangeAspect="1" noChangeArrowheads="1"/>
          </p:cNvPicPr>
          <p:nvPr/>
        </p:nvPicPr>
        <p:blipFill>
          <a:blip r:embed="rId2"/>
          <a:srcRect/>
          <a:stretch>
            <a:fillRect/>
          </a:stretch>
        </p:blipFill>
        <p:spPr bwMode="auto">
          <a:xfrm>
            <a:off x="685800" y="4038600"/>
            <a:ext cx="355600" cy="328613"/>
          </a:xfrm>
          <a:prstGeom prst="rect">
            <a:avLst/>
          </a:prstGeom>
          <a:noFill/>
          <a:ln w="9525">
            <a:noFill/>
            <a:miter lim="800000"/>
            <a:headEnd/>
            <a:tailEnd/>
          </a:ln>
        </p:spPr>
      </p:pic>
      <p:pic>
        <p:nvPicPr>
          <p:cNvPr id="134151" name="Picture 8" descr="bullet"/>
          <p:cNvPicPr>
            <a:picLocks noChangeAspect="1" noChangeArrowheads="1"/>
          </p:cNvPicPr>
          <p:nvPr/>
        </p:nvPicPr>
        <p:blipFill>
          <a:blip r:embed="rId2"/>
          <a:srcRect/>
          <a:stretch>
            <a:fillRect/>
          </a:stretch>
        </p:blipFill>
        <p:spPr bwMode="auto">
          <a:xfrm>
            <a:off x="685800" y="4648200"/>
            <a:ext cx="355600" cy="328613"/>
          </a:xfrm>
          <a:prstGeom prst="rect">
            <a:avLst/>
          </a:prstGeom>
          <a:noFill/>
          <a:ln w="9525">
            <a:noFill/>
            <a:miter lim="800000"/>
            <a:headEnd/>
            <a:tailEnd/>
          </a:ln>
        </p:spPr>
      </p:pic>
      <p:sp>
        <p:nvSpPr>
          <p:cNvPr id="191497" name="AutoShape 9">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381000"/>
            <a:ext cx="7772400" cy="1143000"/>
          </a:xfrm>
        </p:spPr>
        <p:txBody>
          <a:bodyPr/>
          <a:lstStyle/>
          <a:p>
            <a:pPr eaLnBrk="1" hangingPunct="1"/>
            <a:r>
              <a:rPr lang="en-US" sz="3600" b="1" dirty="0" smtClean="0">
                <a:solidFill>
                  <a:srgbClr val="3333CC"/>
                </a:solidFill>
              </a:rPr>
              <a:t>Jasmine’</a:t>
            </a:r>
            <a:r>
              <a:rPr lang="en-US" altLang="ja-JP" sz="3600" b="1" dirty="0" smtClean="0">
                <a:solidFill>
                  <a:srgbClr val="3333CC"/>
                </a:solidFill>
              </a:rPr>
              <a:t>s</a:t>
            </a:r>
            <a:br>
              <a:rPr lang="en-US" altLang="ja-JP" sz="3600" b="1" dirty="0" smtClean="0">
                <a:solidFill>
                  <a:srgbClr val="3333CC"/>
                </a:solidFill>
              </a:rPr>
            </a:br>
            <a:r>
              <a:rPr lang="en-US" altLang="ja-JP" sz="3600" b="1" dirty="0" smtClean="0">
                <a:solidFill>
                  <a:srgbClr val="3333CC"/>
                </a:solidFill>
              </a:rPr>
              <a:t>Reproductive Life Plan</a:t>
            </a:r>
            <a:endParaRPr lang="en-US" sz="3600" b="1" dirty="0" smtClean="0">
              <a:solidFill>
                <a:srgbClr val="3333CC"/>
              </a:solidFill>
            </a:endParaRPr>
          </a:p>
        </p:txBody>
      </p:sp>
      <p:sp>
        <p:nvSpPr>
          <p:cNvPr id="135170" name="Rectangle 3"/>
          <p:cNvSpPr>
            <a:spLocks noGrp="1" noChangeArrowheads="1"/>
          </p:cNvSpPr>
          <p:nvPr>
            <p:ph type="body" sz="half" idx="1"/>
          </p:nvPr>
        </p:nvSpPr>
        <p:spPr>
          <a:xfrm>
            <a:off x="685800" y="1828800"/>
            <a:ext cx="4114800" cy="4114800"/>
          </a:xfrm>
        </p:spPr>
        <p:txBody>
          <a:bodyPr/>
          <a:lstStyle/>
          <a:p>
            <a:pPr eaLnBrk="1" hangingPunct="1">
              <a:lnSpc>
                <a:spcPct val="90000"/>
              </a:lnSpc>
            </a:pPr>
            <a:r>
              <a:rPr lang="en-US" sz="1800" b="1" dirty="0">
                <a:solidFill>
                  <a:srgbClr val="3333CC"/>
                </a:solidFill>
              </a:rPr>
              <a:t>Do you hope to have any children? </a:t>
            </a:r>
          </a:p>
          <a:p>
            <a:pPr eaLnBrk="1" hangingPunct="1">
              <a:lnSpc>
                <a:spcPct val="90000"/>
              </a:lnSpc>
            </a:pPr>
            <a:r>
              <a:rPr lang="en-US" sz="1800" b="1" dirty="0">
                <a:solidFill>
                  <a:srgbClr val="3333CC"/>
                </a:solidFill>
              </a:rPr>
              <a:t>How many children do you hope to have?</a:t>
            </a:r>
          </a:p>
          <a:p>
            <a:pPr eaLnBrk="1" hangingPunct="1">
              <a:lnSpc>
                <a:spcPct val="90000"/>
              </a:lnSpc>
            </a:pPr>
            <a:r>
              <a:rPr lang="en-US" sz="1800" b="1" dirty="0">
                <a:solidFill>
                  <a:srgbClr val="3333CC"/>
                </a:solidFill>
              </a:rPr>
              <a:t>How long do you plan to wait until you become pregnant?</a:t>
            </a:r>
          </a:p>
          <a:p>
            <a:pPr eaLnBrk="1" hangingPunct="1">
              <a:spcBef>
                <a:spcPts val="0"/>
              </a:spcBef>
              <a:spcAft>
                <a:spcPts val="600"/>
              </a:spcAft>
              <a:defRPr/>
            </a:pPr>
            <a:r>
              <a:rPr lang="en-US" sz="1800" b="1" dirty="0">
                <a:solidFill>
                  <a:srgbClr val="3333CC"/>
                </a:solidFill>
              </a:rPr>
              <a:t>What family planning method do you intend to use until you are ready to become pregnant? </a:t>
            </a:r>
            <a:endParaRPr lang="en-US" sz="1800" b="1" dirty="0" smtClean="0">
              <a:solidFill>
                <a:srgbClr val="3333CC"/>
              </a:solidFill>
            </a:endParaRPr>
          </a:p>
          <a:p>
            <a:pPr eaLnBrk="1" hangingPunct="1">
              <a:spcBef>
                <a:spcPts val="0"/>
              </a:spcBef>
              <a:spcAft>
                <a:spcPts val="600"/>
              </a:spcAft>
              <a:defRPr/>
            </a:pPr>
            <a:r>
              <a:rPr lang="en-US" sz="1800" b="1" dirty="0" smtClean="0">
                <a:solidFill>
                  <a:srgbClr val="3333CC"/>
                </a:solidFill>
              </a:rPr>
              <a:t>How </a:t>
            </a:r>
            <a:r>
              <a:rPr lang="en-US" sz="1800" b="1" dirty="0">
                <a:solidFill>
                  <a:srgbClr val="3333CC"/>
                </a:solidFill>
              </a:rPr>
              <a:t>sure are you that you will be able to use this method without any problems?</a:t>
            </a:r>
          </a:p>
          <a:p>
            <a:pPr eaLnBrk="1" hangingPunct="1">
              <a:spcBef>
                <a:spcPts val="0"/>
              </a:spcBef>
              <a:spcAft>
                <a:spcPts val="600"/>
              </a:spcAft>
              <a:defRPr/>
            </a:pPr>
            <a:r>
              <a:rPr lang="en-US" sz="1800" b="1" dirty="0">
                <a:solidFill>
                  <a:srgbClr val="3333CC"/>
                </a:solidFill>
              </a:rPr>
              <a:t>What can I do today to help you achieve your plan?</a:t>
            </a:r>
          </a:p>
          <a:p>
            <a:pPr eaLnBrk="1" hangingPunct="1">
              <a:lnSpc>
                <a:spcPct val="90000"/>
              </a:lnSpc>
            </a:pPr>
            <a:endParaRPr lang="en-US" sz="2000" dirty="0" smtClean="0"/>
          </a:p>
        </p:txBody>
      </p:sp>
      <p:sp>
        <p:nvSpPr>
          <p:cNvPr id="135171" name="Rectangle 4"/>
          <p:cNvSpPr>
            <a:spLocks noGrp="1" noChangeArrowheads="1"/>
          </p:cNvSpPr>
          <p:nvPr>
            <p:ph type="body" sz="half" idx="2"/>
          </p:nvPr>
        </p:nvSpPr>
        <p:spPr>
          <a:xfrm>
            <a:off x="4648200" y="1981200"/>
            <a:ext cx="3810000" cy="2971800"/>
          </a:xfrm>
        </p:spPr>
        <p:txBody>
          <a:bodyPr/>
          <a:lstStyle/>
          <a:p>
            <a:pPr lvl="1" eaLnBrk="1" hangingPunct="1">
              <a:lnSpc>
                <a:spcPct val="90000"/>
              </a:lnSpc>
              <a:buFontTx/>
              <a:buNone/>
            </a:pPr>
            <a:r>
              <a:rPr lang="en-US" sz="1800" b="1" dirty="0" smtClean="0">
                <a:solidFill>
                  <a:srgbClr val="3333CC"/>
                </a:solidFill>
              </a:rPr>
              <a:t>Yes</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Four</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Six months</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Condoms</a:t>
            </a:r>
          </a:p>
          <a:p>
            <a:pPr lvl="1" eaLnBrk="1" hangingPunct="1">
              <a:lnSpc>
                <a:spcPct val="90000"/>
              </a:lnSpc>
              <a:buFontTx/>
              <a:buNone/>
            </a:pPr>
            <a:endParaRPr lang="en-US" sz="1800" b="1" dirty="0" smtClean="0">
              <a:solidFill>
                <a:srgbClr val="3333CC"/>
              </a:solidFill>
            </a:endParaRPr>
          </a:p>
          <a:p>
            <a:pPr lvl="1" eaLnBrk="1" hangingPunct="1">
              <a:lnSpc>
                <a:spcPct val="90000"/>
              </a:lnSpc>
              <a:buFontTx/>
              <a:buNone/>
            </a:pPr>
            <a:r>
              <a:rPr lang="en-US" sz="1800" b="1" dirty="0" smtClean="0">
                <a:solidFill>
                  <a:srgbClr val="3333CC"/>
                </a:solidFill>
              </a:rPr>
              <a:t>Mostly sure</a:t>
            </a:r>
          </a:p>
          <a:p>
            <a:pPr lvl="1" eaLnBrk="1" hangingPunct="1">
              <a:lnSpc>
                <a:spcPct val="90000"/>
              </a:lnSpc>
              <a:buFontTx/>
              <a:buNone/>
            </a:pPr>
            <a:endParaRPr lang="en-US" sz="1800" b="1" dirty="0">
              <a:solidFill>
                <a:srgbClr val="3333CC"/>
              </a:solidFill>
            </a:endParaRPr>
          </a:p>
          <a:p>
            <a:pPr lvl="1" eaLnBrk="1" hangingPunct="1">
              <a:lnSpc>
                <a:spcPct val="90000"/>
              </a:lnSpc>
              <a:buFontTx/>
              <a:buNone/>
            </a:pPr>
            <a:r>
              <a:rPr lang="en-US" sz="1800" b="1" dirty="0" smtClean="0">
                <a:solidFill>
                  <a:srgbClr val="3333CC"/>
                </a:solidFill>
              </a:rPr>
              <a:t>Nothing I can think of </a:t>
            </a:r>
          </a:p>
          <a:p>
            <a:pPr lvl="1" eaLnBrk="1" hangingPunct="1">
              <a:lnSpc>
                <a:spcPct val="90000"/>
              </a:lnSpc>
              <a:buFontTx/>
              <a:buNone/>
            </a:pPr>
            <a:endParaRPr lang="en-US" sz="1800" b="1" dirty="0" smtClean="0">
              <a:solidFill>
                <a:srgbClr val="3333CC"/>
              </a:solidFill>
            </a:endParaRPr>
          </a:p>
        </p:txBody>
      </p:sp>
      <p:pic>
        <p:nvPicPr>
          <p:cNvPr id="135172" name="Picture 5" descr="bullet"/>
          <p:cNvPicPr>
            <a:picLocks noChangeAspect="1" noChangeArrowheads="1"/>
          </p:cNvPicPr>
          <p:nvPr/>
        </p:nvPicPr>
        <p:blipFill>
          <a:blip r:embed="rId2"/>
          <a:srcRect/>
          <a:stretch>
            <a:fillRect/>
          </a:stretch>
        </p:blipFill>
        <p:spPr bwMode="auto">
          <a:xfrm>
            <a:off x="609600" y="1828800"/>
            <a:ext cx="355600" cy="328613"/>
          </a:xfrm>
          <a:prstGeom prst="rect">
            <a:avLst/>
          </a:prstGeom>
          <a:noFill/>
          <a:ln w="9525">
            <a:noFill/>
            <a:miter lim="800000"/>
            <a:headEnd/>
            <a:tailEnd/>
          </a:ln>
        </p:spPr>
      </p:pic>
      <p:pic>
        <p:nvPicPr>
          <p:cNvPr id="135173" name="Picture 6" descr="bullet"/>
          <p:cNvPicPr>
            <a:picLocks noChangeAspect="1" noChangeArrowheads="1"/>
          </p:cNvPicPr>
          <p:nvPr/>
        </p:nvPicPr>
        <p:blipFill>
          <a:blip r:embed="rId2"/>
          <a:srcRect/>
          <a:stretch>
            <a:fillRect/>
          </a:stretch>
        </p:blipFill>
        <p:spPr bwMode="auto">
          <a:xfrm>
            <a:off x="609600" y="2362200"/>
            <a:ext cx="355600" cy="328613"/>
          </a:xfrm>
          <a:prstGeom prst="rect">
            <a:avLst/>
          </a:prstGeom>
          <a:noFill/>
          <a:ln w="9525">
            <a:noFill/>
            <a:miter lim="800000"/>
            <a:headEnd/>
            <a:tailEnd/>
          </a:ln>
        </p:spPr>
      </p:pic>
      <p:pic>
        <p:nvPicPr>
          <p:cNvPr id="135174" name="Picture 7" descr="bullet"/>
          <p:cNvPicPr>
            <a:picLocks noChangeAspect="1" noChangeArrowheads="1"/>
          </p:cNvPicPr>
          <p:nvPr/>
        </p:nvPicPr>
        <p:blipFill>
          <a:blip r:embed="rId2"/>
          <a:srcRect/>
          <a:stretch>
            <a:fillRect/>
          </a:stretch>
        </p:blipFill>
        <p:spPr bwMode="auto">
          <a:xfrm>
            <a:off x="609600" y="2971800"/>
            <a:ext cx="355600" cy="328613"/>
          </a:xfrm>
          <a:prstGeom prst="rect">
            <a:avLst/>
          </a:prstGeom>
          <a:noFill/>
          <a:ln w="9525">
            <a:noFill/>
            <a:miter lim="800000"/>
            <a:headEnd/>
            <a:tailEnd/>
          </a:ln>
        </p:spPr>
      </p:pic>
      <p:pic>
        <p:nvPicPr>
          <p:cNvPr id="135175" name="Picture 8" descr="bullet"/>
          <p:cNvPicPr>
            <a:picLocks noChangeAspect="1" noChangeArrowheads="1"/>
          </p:cNvPicPr>
          <p:nvPr/>
        </p:nvPicPr>
        <p:blipFill>
          <a:blip r:embed="rId2"/>
          <a:srcRect/>
          <a:stretch>
            <a:fillRect/>
          </a:stretch>
        </p:blipFill>
        <p:spPr bwMode="auto">
          <a:xfrm>
            <a:off x="609600" y="3505200"/>
            <a:ext cx="355600" cy="328613"/>
          </a:xfrm>
          <a:prstGeom prst="rect">
            <a:avLst/>
          </a:prstGeom>
          <a:noFill/>
          <a:ln w="9525">
            <a:noFill/>
            <a:miter lim="800000"/>
            <a:headEnd/>
            <a:tailEnd/>
          </a:ln>
        </p:spPr>
      </p:pic>
      <p:pic>
        <p:nvPicPr>
          <p:cNvPr id="135176" name="Picture 9" descr="bullet"/>
          <p:cNvPicPr>
            <a:picLocks noChangeAspect="1" noChangeArrowheads="1"/>
          </p:cNvPicPr>
          <p:nvPr/>
        </p:nvPicPr>
        <p:blipFill>
          <a:blip r:embed="rId2"/>
          <a:srcRect/>
          <a:stretch>
            <a:fillRect/>
          </a:stretch>
        </p:blipFill>
        <p:spPr bwMode="auto">
          <a:xfrm>
            <a:off x="609600" y="4343400"/>
            <a:ext cx="355600" cy="328613"/>
          </a:xfrm>
          <a:prstGeom prst="rect">
            <a:avLst/>
          </a:prstGeom>
          <a:noFill/>
          <a:ln w="9525">
            <a:noFill/>
            <a:miter lim="800000"/>
            <a:headEnd/>
            <a:tailEnd/>
          </a:ln>
        </p:spPr>
      </p:pic>
      <p:pic>
        <p:nvPicPr>
          <p:cNvPr id="135177" name="Picture 10" descr="bullet"/>
          <p:cNvPicPr>
            <a:picLocks noChangeAspect="1" noChangeArrowheads="1"/>
          </p:cNvPicPr>
          <p:nvPr/>
        </p:nvPicPr>
        <p:blipFill>
          <a:blip r:embed="rId2"/>
          <a:srcRect/>
          <a:stretch>
            <a:fillRect/>
          </a:stretch>
        </p:blipFill>
        <p:spPr bwMode="auto">
          <a:xfrm>
            <a:off x="609600" y="5257800"/>
            <a:ext cx="355600" cy="328613"/>
          </a:xfrm>
          <a:prstGeom prst="rect">
            <a:avLst/>
          </a:prstGeom>
          <a:noFill/>
          <a:ln w="9525">
            <a:noFill/>
            <a:miter lim="800000"/>
            <a:headEnd/>
            <a:tailEnd/>
          </a:ln>
        </p:spPr>
      </p:pic>
      <p:sp>
        <p:nvSpPr>
          <p:cNvPr id="193549" name="AutoShape 13">
            <a:hlinkClick r:id="" action="ppaction://hlinkshowjump?jump=nextslide"/>
          </p:cNvPr>
          <p:cNvSpPr>
            <a:spLocks noChangeArrowheads="1"/>
          </p:cNvSpPr>
          <p:nvPr/>
        </p:nvSpPr>
        <p:spPr bwMode="auto">
          <a:xfrm>
            <a:off x="8153400" y="5791200"/>
            <a:ext cx="990600" cy="533400"/>
          </a:xfrm>
          <a:prstGeom prst="rightArrow">
            <a:avLst>
              <a:gd name="adj1" fmla="val 50000"/>
              <a:gd name="adj2" fmla="val 46429"/>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b="0">
                <a:solidFill>
                  <a:srgbClr val="3333CC"/>
                </a:solidFill>
                <a:latin typeface="Garamond" charset="0"/>
                <a:ea typeface="ＭＳ Ｐゴシック" charset="0"/>
              </a:rPr>
              <a:t>Next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3366FF"/>
        </a:hlink>
        <a:folHlink>
          <a:srgbClr val="00CCFF"/>
        </a:folHlink>
      </a:clrScheme>
      <a:clrMap bg1="dk2" tx1="lt1" bg2="dk1" tx2="lt2" accent1="accent1" accent2="accent2" accent3="accent3" accent4="accent4" accent5="accent5" accent6="accent6" hlink="hlink" folHlink="folHlink"/>
    </a:extraClrScheme>
    <a:extraClrScheme>
      <a:clrScheme name="1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00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R">
  <a:themeElements>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STAR">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STA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R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3366FF"/>
        </a:hlink>
        <a:folHlink>
          <a:srgbClr val="00CCFF"/>
        </a:folHlink>
      </a:clrScheme>
      <a:clrMap bg1="dk2" tx1="lt1" bg2="dk1" tx2="lt2" accent1="accent1" accent2="accent2" accent3="accent3" accent4="accent4" accent5="accent5" accent6="accent6" hlink="hlink" folHlink="folHlink"/>
    </a:extraClrScheme>
    <a:extraClrScheme>
      <a:clrScheme name="STAR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00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R">
  <a:themeElements>
    <a:clrScheme name="1_STAR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3366FF"/>
      </a:hlink>
      <a:folHlink>
        <a:srgbClr val="00CCFF"/>
      </a:folHlink>
    </a:clrScheme>
    <a:fontScheme name="1_STAR">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1_STA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AR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3366FF"/>
        </a:hlink>
        <a:folHlink>
          <a:srgbClr val="00CCFF"/>
        </a:folHlink>
      </a:clrScheme>
      <a:clrMap bg1="dk2" tx1="lt1" bg2="dk1" tx2="lt2" accent1="accent1" accent2="accent2" accent3="accent3" accent4="accent4" accent5="accent5" accent6="accent6" hlink="hlink" folHlink="folHlink"/>
    </a:extraClrScheme>
    <a:extraClrScheme>
      <a:clrScheme name="1_STAR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00CC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00CCF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3366FF"/>
        </a:hlink>
        <a:folHlink>
          <a:srgbClr val="00CCFF"/>
        </a:folHlink>
      </a:clrScheme>
      <a:clrMap bg1="dk2" tx1="lt1" bg2="dk1" tx2="lt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00C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24875</TotalTime>
  <Words>7039</Words>
  <Application>Microsoft Office PowerPoint</Application>
  <PresentationFormat>On-screen Show (4:3)</PresentationFormat>
  <Paragraphs>899</Paragraphs>
  <Slides>119</Slides>
  <Notes>0</Notes>
  <HiddenSlides>0</HiddenSlides>
  <MMClips>0</MMClips>
  <ScaleCrop>false</ScaleCrop>
  <HeadingPairs>
    <vt:vector size="4" baseType="variant">
      <vt:variant>
        <vt:lpstr>Theme</vt:lpstr>
      </vt:variant>
      <vt:variant>
        <vt:i4>4</vt:i4>
      </vt:variant>
      <vt:variant>
        <vt:lpstr>Slide Titles</vt:lpstr>
      </vt:variant>
      <vt:variant>
        <vt:i4>119</vt:i4>
      </vt:variant>
    </vt:vector>
  </HeadingPairs>
  <TitlesOfParts>
    <vt:vector size="123" baseType="lpstr">
      <vt:lpstr>1_Blank Presentation</vt:lpstr>
      <vt:lpstr>STAR</vt:lpstr>
      <vt:lpstr>1_STAR</vt:lpstr>
      <vt:lpstr>Blank Presentation</vt:lpstr>
      <vt:lpstr>PowerPoint Presentation</vt:lpstr>
      <vt:lpstr>PowerPoint Presentation</vt:lpstr>
      <vt:lpstr>PowerPoint Presentation</vt:lpstr>
      <vt:lpstr>Objectives</vt:lpstr>
      <vt:lpstr>Outline</vt:lpstr>
      <vt:lpstr>PowerPoint Presentation</vt:lpstr>
      <vt:lpstr>Review from Module 1</vt:lpstr>
      <vt:lpstr>PowerPoint Presentation</vt:lpstr>
      <vt:lpstr>Summary of CDC/Select Panel’s   Ten Recommendations to Improve  Preconception Health and Health Care</vt:lpstr>
      <vt:lpstr>The focus of this module will be  Recommendation 3:</vt:lpstr>
      <vt:lpstr>What is Preconception Care? </vt:lpstr>
      <vt:lpstr>Giving Protection</vt:lpstr>
      <vt:lpstr>Managing Conditions</vt:lpstr>
      <vt:lpstr>Avoiding Exposures</vt:lpstr>
      <vt:lpstr>PowerPoint Presentation</vt:lpstr>
      <vt:lpstr>Do I Really Have Time to Add One More Emphasis to My Patient’s Visits?</vt:lpstr>
      <vt:lpstr>PowerPoint Presentation</vt:lpstr>
      <vt:lpstr>No, because:</vt:lpstr>
      <vt:lpstr>PowerPoint Presentation</vt:lpstr>
      <vt:lpstr>“Every Woman - Every Time” is Opportunistic Care </vt:lpstr>
      <vt:lpstr>PowerPoint Presentation</vt:lpstr>
      <vt:lpstr>PowerPoint Presentation</vt:lpstr>
      <vt:lpstr>PowerPoint Presentation</vt:lpstr>
      <vt:lpstr>PowerPoint Presentation</vt:lpstr>
      <vt:lpstr>For Every Woman of Childbearing Potential Every Time She Is Seen</vt:lpstr>
      <vt:lpstr>Opportunities to Incorporate “Every Woman, Every Time”</vt:lpstr>
      <vt:lpstr>Areas of Overlap in Routine Care  and Preconception Considerations </vt:lpstr>
      <vt:lpstr>PowerPoint Presentation</vt:lpstr>
      <vt:lpstr>Source for Evidence Based Clinical Content for Preconception Care</vt:lpstr>
      <vt:lpstr>Recommendations on the Clinical Content of Preconception Care  (AJOG, 2008)</vt:lpstr>
      <vt:lpstr>Family Planning and  Reproductive Life Plan</vt:lpstr>
      <vt:lpstr>Weight Status</vt:lpstr>
      <vt:lpstr>Nutrient Intake</vt:lpstr>
      <vt:lpstr>Folate and Folic Acid Intake</vt:lpstr>
      <vt:lpstr>Immunizations</vt:lpstr>
      <vt:lpstr>Infectious Diseases Click on the following links for more information on each disease</vt:lpstr>
      <vt:lpstr>Human Papillomavirus (HPV):</vt:lpstr>
      <vt:lpstr>Human immunodeficiency virus (HIV)</vt:lpstr>
      <vt:lpstr>Hepatitis C</vt:lpstr>
      <vt:lpstr>Tuberculosis</vt:lpstr>
      <vt:lpstr>Toxoplasmosis</vt:lpstr>
      <vt:lpstr>Cytomegalovirus</vt:lpstr>
      <vt:lpstr>Listeriosis</vt:lpstr>
      <vt:lpstr>Parvovirus</vt:lpstr>
      <vt:lpstr>Malaria</vt:lpstr>
      <vt:lpstr>Gonorrhea</vt:lpstr>
      <vt:lpstr>Chlamydia</vt:lpstr>
      <vt:lpstr>Syphilis</vt:lpstr>
      <vt:lpstr>Herpes simplex virus</vt:lpstr>
      <vt:lpstr>Asymptomatic bacteruria</vt:lpstr>
      <vt:lpstr>Periodontal Disease</vt:lpstr>
      <vt:lpstr>Bacterial vaginosis (BV)</vt:lpstr>
      <vt:lpstr>Group B Streptococcus</vt:lpstr>
      <vt:lpstr>Interpersonal Violence</vt:lpstr>
      <vt:lpstr>Recommendations on the Clinical Content of Preconception Care  (AJOG, 2008)</vt:lpstr>
      <vt:lpstr>Substance use</vt:lpstr>
      <vt:lpstr>Chronic Disease</vt:lpstr>
      <vt:lpstr>Medication Use</vt:lpstr>
      <vt:lpstr>Reproductive History/ Previous Pregnancy Outcomes Click on the following bullets for more information on each history type</vt:lpstr>
      <vt:lpstr>Prior Preterm Birth</vt:lpstr>
      <vt:lpstr>Prior Cesarean Delivery</vt:lpstr>
      <vt:lpstr>Prior Miscarriage</vt:lpstr>
      <vt:lpstr>Prior Stillbirth</vt:lpstr>
      <vt:lpstr>Uterine Anomalies</vt:lpstr>
      <vt:lpstr>Family &amp; Genetic History Click on the following bullets for more information on each history type</vt:lpstr>
      <vt:lpstr>All individuals</vt:lpstr>
      <vt:lpstr>Ethnicity-based Screening</vt:lpstr>
      <vt:lpstr>Family History</vt:lpstr>
      <vt:lpstr>Previous Pregnancies</vt:lpstr>
      <vt:lpstr>Known Genetic Conditions</vt:lpstr>
      <vt:lpstr>Case Study 1:  Lisa</vt:lpstr>
      <vt:lpstr>Reproductive History</vt:lpstr>
      <vt:lpstr>Model of a  Reproductive Life Plan</vt:lpstr>
      <vt:lpstr>Lisa’s Reproductive Life Plan</vt:lpstr>
      <vt:lpstr>Pap Smear Recommendations</vt:lpstr>
      <vt:lpstr>Medical history and  Medication Use</vt:lpstr>
      <vt:lpstr>Family History and Genetic Risks</vt:lpstr>
      <vt:lpstr>Substance Exposures</vt:lpstr>
      <vt:lpstr>Nutritional Status and Exercise Habits</vt:lpstr>
      <vt:lpstr>PowerPoint Presentation</vt:lpstr>
      <vt:lpstr>Immunization Status</vt:lpstr>
      <vt:lpstr>What Are Specific Issues that Lisa’s Profile Suggests Need Attention?</vt:lpstr>
      <vt:lpstr>Routine Well Woman Care Considerations for Lisa</vt:lpstr>
      <vt:lpstr>Specific Preconception Care Considerations for Lisa</vt:lpstr>
      <vt:lpstr>Overlap of Well-Woman and Preconception Care Needs:</vt:lpstr>
      <vt:lpstr>Family Planning</vt:lpstr>
      <vt:lpstr>Chronic Disease</vt:lpstr>
      <vt:lpstr>Nutrient Intake</vt:lpstr>
      <vt:lpstr>Folate and Folic Acid Intake</vt:lpstr>
      <vt:lpstr>Physical Activity</vt:lpstr>
      <vt:lpstr>Calcium</vt:lpstr>
      <vt:lpstr>Tetanus- Diphtheria- Pertussis (Tdap) vaccination</vt:lpstr>
      <vt:lpstr>Alcohol</vt:lpstr>
      <vt:lpstr>Prescription Medications</vt:lpstr>
      <vt:lpstr>FDA Drug Categories</vt:lpstr>
      <vt:lpstr>Family History of  Mental Retardation</vt:lpstr>
      <vt:lpstr>Case Study 2:  Jasmine</vt:lpstr>
      <vt:lpstr>Reproductive history</vt:lpstr>
      <vt:lpstr>Jasmine’s Reproductive Life Plan</vt:lpstr>
      <vt:lpstr>Medical History and  Medication Use</vt:lpstr>
      <vt:lpstr>Family History and  Genetic Conditions</vt:lpstr>
      <vt:lpstr>Ethnicity-based Screening</vt:lpstr>
      <vt:lpstr>Substance Use, Nutritional Status and Exercise Habits</vt:lpstr>
      <vt:lpstr>PowerPoint Presentation</vt:lpstr>
      <vt:lpstr>Immunization and Infectious Disease Status:</vt:lpstr>
      <vt:lpstr>What Are Specific Issues that Jasmine’s Profile Suggests Need Attention?</vt:lpstr>
      <vt:lpstr>Overlap of Jasmine’s Well Woman and Interconception Care Needs </vt:lpstr>
      <vt:lpstr>Overlap of Well-Woman and Preconception Care Needs:</vt:lpstr>
      <vt:lpstr>Ethnicity-based Screening</vt:lpstr>
      <vt:lpstr>Short Interconceptional Periods</vt:lpstr>
      <vt:lpstr>History of GDM</vt:lpstr>
      <vt:lpstr>Overweight</vt:lpstr>
      <vt:lpstr>Nutrient Intake</vt:lpstr>
      <vt:lpstr>Folate and Folic Acid Intake</vt:lpstr>
      <vt:lpstr>Physical Activity</vt:lpstr>
      <vt:lpstr>Measles, Mumps, and  Rubella Immunity</vt:lpstr>
      <vt:lpstr>Alcohol</vt:lpstr>
      <vt:lpstr>Family Planning</vt:lpstr>
      <vt:lpstr>Congratulations,  You Are Now Done with Module 2!</vt:lpstr>
    </vt:vector>
  </TitlesOfParts>
  <Company>UNC -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Woman, Every Time: Integrating Preconception Health Promotion into Routine Care</dc:title>
  <dc:creator>UNC OB/GYN</dc:creator>
  <cp:lastModifiedBy>mkmoos</cp:lastModifiedBy>
  <cp:revision>425</cp:revision>
  <cp:lastPrinted>2013-08-14T16:52:17Z</cp:lastPrinted>
  <dcterms:created xsi:type="dcterms:W3CDTF">2009-02-13T18:48:39Z</dcterms:created>
  <dcterms:modified xsi:type="dcterms:W3CDTF">2013-09-01T18:29:52Z</dcterms:modified>
</cp:coreProperties>
</file>